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56" r:id="rId2"/>
    <p:sldId id="264" r:id="rId3"/>
    <p:sldId id="262" r:id="rId4"/>
    <p:sldId id="272" r:id="rId5"/>
    <p:sldId id="267" r:id="rId6"/>
    <p:sldId id="273" r:id="rId7"/>
    <p:sldId id="266" r:id="rId8"/>
    <p:sldId id="268" r:id="rId9"/>
    <p:sldId id="290" r:id="rId10"/>
    <p:sldId id="274" r:id="rId11"/>
    <p:sldId id="291" r:id="rId12"/>
    <p:sldId id="292" r:id="rId13"/>
    <p:sldId id="285" r:id="rId14"/>
    <p:sldId id="294" r:id="rId15"/>
    <p:sldId id="287" r:id="rId16"/>
    <p:sldId id="288" r:id="rId17"/>
    <p:sldId id="289" r:id="rId18"/>
    <p:sldId id="265" r:id="rId19"/>
    <p:sldId id="271" r:id="rId20"/>
    <p:sldId id="263" r:id="rId21"/>
    <p:sldId id="275" r:id="rId22"/>
    <p:sldId id="276" r:id="rId23"/>
    <p:sldId id="277" r:id="rId24"/>
    <p:sldId id="278" r:id="rId25"/>
    <p:sldId id="279" r:id="rId26"/>
    <p:sldId id="280" r:id="rId27"/>
    <p:sldId id="281" r:id="rId28"/>
    <p:sldId id="282" r:id="rId29"/>
    <p:sldId id="295" r:id="rId30"/>
    <p:sldId id="293" r:id="rId31"/>
    <p:sldId id="283" r:id="rId32"/>
    <p:sldId id="284" r:id="rId33"/>
    <p:sldId id="269" r:id="rId34"/>
    <p:sldId id="270" r:id="rId35"/>
  </p:sldIdLst>
  <p:sldSz cx="9144000" cy="6858000" type="screen4x3"/>
  <p:notesSz cx="7016750" cy="93027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8367" autoAdjust="0"/>
    <p:restoredTop sz="65268" autoAdjust="0"/>
  </p:normalViewPr>
  <p:slideViewPr>
    <p:cSldViewPr>
      <p:cViewPr varScale="1">
        <p:scale>
          <a:sx n="46" d="100"/>
          <a:sy n="46" d="100"/>
        </p:scale>
        <p:origin x="-1590" y="-9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p:scale>
          <a:sx n="110" d="100"/>
          <a:sy n="110" d="100"/>
        </p:scale>
        <p:origin x="-1356" y="-48"/>
      </p:cViewPr>
      <p:guideLst>
        <p:guide orient="horz" pos="2930"/>
        <p:guide pos="221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0592" cy="465138"/>
          </a:xfrm>
          <a:prstGeom prst="rect">
            <a:avLst/>
          </a:prstGeom>
        </p:spPr>
        <p:txBody>
          <a:bodyPr vert="horz" lIns="93251" tIns="46625" rIns="93251" bIns="46625" rtlCol="0"/>
          <a:lstStyle>
            <a:lvl1pPr algn="l">
              <a:defRPr sz="1200"/>
            </a:lvl1pPr>
          </a:lstStyle>
          <a:p>
            <a:endParaRPr lang="en-US"/>
          </a:p>
        </p:txBody>
      </p:sp>
      <p:sp>
        <p:nvSpPr>
          <p:cNvPr id="3" name="Date Placeholder 2"/>
          <p:cNvSpPr>
            <a:spLocks noGrp="1"/>
          </p:cNvSpPr>
          <p:nvPr>
            <p:ph type="dt" idx="1"/>
          </p:nvPr>
        </p:nvSpPr>
        <p:spPr>
          <a:xfrm>
            <a:off x="3974534" y="0"/>
            <a:ext cx="3040592" cy="465138"/>
          </a:xfrm>
          <a:prstGeom prst="rect">
            <a:avLst/>
          </a:prstGeom>
        </p:spPr>
        <p:txBody>
          <a:bodyPr vert="horz" lIns="93251" tIns="46625" rIns="93251" bIns="46625" rtlCol="0"/>
          <a:lstStyle>
            <a:lvl1pPr algn="r">
              <a:defRPr sz="1200"/>
            </a:lvl1pPr>
          </a:lstStyle>
          <a:p>
            <a:fld id="{23D45377-EC31-432E-B7A9-168188303F34}" type="datetimeFigureOut">
              <a:rPr lang="en-US" smtClean="0"/>
              <a:t>6/7/2011</a:t>
            </a:fld>
            <a:endParaRPr lang="en-US"/>
          </a:p>
        </p:txBody>
      </p:sp>
      <p:sp>
        <p:nvSpPr>
          <p:cNvPr id="4" name="Slide Image Placeholder 3"/>
          <p:cNvSpPr>
            <a:spLocks noGrp="1" noRot="1" noChangeAspect="1"/>
          </p:cNvSpPr>
          <p:nvPr>
            <p:ph type="sldImg" idx="2"/>
          </p:nvPr>
        </p:nvSpPr>
        <p:spPr>
          <a:xfrm>
            <a:off x="1182688" y="696913"/>
            <a:ext cx="4651375" cy="3489325"/>
          </a:xfrm>
          <a:prstGeom prst="rect">
            <a:avLst/>
          </a:prstGeom>
          <a:noFill/>
          <a:ln w="12700">
            <a:solidFill>
              <a:prstClr val="black"/>
            </a:solidFill>
          </a:ln>
        </p:spPr>
        <p:txBody>
          <a:bodyPr vert="horz" lIns="93251" tIns="46625" rIns="93251" bIns="46625" rtlCol="0" anchor="ctr"/>
          <a:lstStyle/>
          <a:p>
            <a:endParaRPr lang="en-US"/>
          </a:p>
        </p:txBody>
      </p:sp>
      <p:sp>
        <p:nvSpPr>
          <p:cNvPr id="5" name="Notes Placeholder 4"/>
          <p:cNvSpPr>
            <a:spLocks noGrp="1"/>
          </p:cNvSpPr>
          <p:nvPr>
            <p:ph type="body" sz="quarter" idx="3"/>
          </p:nvPr>
        </p:nvSpPr>
        <p:spPr>
          <a:xfrm>
            <a:off x="701675" y="4418806"/>
            <a:ext cx="5613400" cy="4186238"/>
          </a:xfrm>
          <a:prstGeom prst="rect">
            <a:avLst/>
          </a:prstGeom>
        </p:spPr>
        <p:txBody>
          <a:bodyPr vert="horz" lIns="93251" tIns="46625" rIns="93251" bIns="4662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35998"/>
            <a:ext cx="3040592" cy="465138"/>
          </a:xfrm>
          <a:prstGeom prst="rect">
            <a:avLst/>
          </a:prstGeom>
        </p:spPr>
        <p:txBody>
          <a:bodyPr vert="horz" lIns="93251" tIns="46625" rIns="93251" bIns="46625" rtlCol="0" anchor="b"/>
          <a:lstStyle>
            <a:lvl1pPr algn="l">
              <a:defRPr sz="1200"/>
            </a:lvl1pPr>
          </a:lstStyle>
          <a:p>
            <a:endParaRPr lang="en-US"/>
          </a:p>
        </p:txBody>
      </p:sp>
      <p:sp>
        <p:nvSpPr>
          <p:cNvPr id="7" name="Slide Number Placeholder 6"/>
          <p:cNvSpPr>
            <a:spLocks noGrp="1"/>
          </p:cNvSpPr>
          <p:nvPr>
            <p:ph type="sldNum" sz="quarter" idx="5"/>
          </p:nvPr>
        </p:nvSpPr>
        <p:spPr>
          <a:xfrm>
            <a:off x="3974534" y="8835998"/>
            <a:ext cx="3040592" cy="465138"/>
          </a:xfrm>
          <a:prstGeom prst="rect">
            <a:avLst/>
          </a:prstGeom>
        </p:spPr>
        <p:txBody>
          <a:bodyPr vert="horz" lIns="93251" tIns="46625" rIns="93251" bIns="46625" rtlCol="0" anchor="b"/>
          <a:lstStyle>
            <a:lvl1pPr algn="r">
              <a:defRPr sz="1200"/>
            </a:lvl1pPr>
          </a:lstStyle>
          <a:p>
            <a:fld id="{ADADE266-0856-479D-B1BC-5232FA3FBC9F}" type="slidenum">
              <a:rPr lang="en-US" smtClean="0"/>
              <a:t>‹#›</a:t>
            </a:fld>
            <a:endParaRPr lang="en-US"/>
          </a:p>
        </p:txBody>
      </p:sp>
    </p:spTree>
    <p:extLst>
      <p:ext uri="{BB962C8B-B14F-4D97-AF65-F5344CB8AC3E}">
        <p14:creationId xmlns:p14="http://schemas.microsoft.com/office/powerpoint/2010/main" val="16074128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Last year, my director was seconded to another project and I was acting on his behalf. We were in the midst of our Integrated Service Delivery Project .  </a:t>
            </a:r>
            <a:r>
              <a:rPr lang="en-US" b="1" dirty="0" smtClean="0"/>
              <a:t>My new </a:t>
            </a:r>
            <a:r>
              <a:rPr lang="en-US" b="1" dirty="0"/>
              <a:t>role running Client Services had, mostly, kept me busy enough that my involvement and knowledge of our Integrated Service Delivery </a:t>
            </a:r>
            <a:r>
              <a:rPr lang="en-US" b="1" dirty="0" smtClean="0"/>
              <a:t>Project</a:t>
            </a:r>
            <a:r>
              <a:rPr lang="en-US" b="1" baseline="0" dirty="0" smtClean="0"/>
              <a:t> </a:t>
            </a:r>
            <a:r>
              <a:rPr lang="en-US" b="1" dirty="0" smtClean="0"/>
              <a:t>was </a:t>
            </a:r>
            <a:r>
              <a:rPr lang="en-US" b="1" dirty="0"/>
              <a:t>limited.</a:t>
            </a:r>
          </a:p>
          <a:p>
            <a:r>
              <a:rPr lang="en-US" b="1" dirty="0"/>
              <a:t>One day, at the Director’s meeting, we were talking about something called “Transition” and how were we ever going to get it done. One of the directors said we would need somebody with strong relationship skills, good organization, and an ability to move projects along. She then said, “Simon would be good for the role.” I need to tell you, it was a beautifully laid trap. Instead of saying “Hang on a minute, exactly what would I be accountable for delivering?” I was still glowing from the compliments and said,” Gosh, sure, I could do that.” </a:t>
            </a:r>
          </a:p>
          <a:p>
            <a:r>
              <a:rPr lang="en-US" b="1" dirty="0"/>
              <a:t>Sometimes you don’t have to be the best PM to be given a project, just the most gullible person at the table.</a:t>
            </a:r>
          </a:p>
        </p:txBody>
      </p:sp>
      <p:sp>
        <p:nvSpPr>
          <p:cNvPr id="4" name="Slide Number Placeholder 3"/>
          <p:cNvSpPr>
            <a:spLocks noGrp="1"/>
          </p:cNvSpPr>
          <p:nvPr>
            <p:ph type="sldNum" sz="quarter" idx="10"/>
          </p:nvPr>
        </p:nvSpPr>
        <p:spPr/>
        <p:txBody>
          <a:bodyPr/>
          <a:lstStyle/>
          <a:p>
            <a:fld id="{ADADE266-0856-479D-B1BC-5232FA3FBC9F}" type="slidenum">
              <a:rPr lang="en-US" smtClean="0"/>
              <a:t>1</a:t>
            </a:fld>
            <a:endParaRPr lang="en-US" dirty="0"/>
          </a:p>
        </p:txBody>
      </p:sp>
    </p:spTree>
    <p:extLst>
      <p:ext uri="{BB962C8B-B14F-4D97-AF65-F5344CB8AC3E}">
        <p14:creationId xmlns:p14="http://schemas.microsoft.com/office/powerpoint/2010/main" val="38323853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We have a pretty good Service Catalogue, which defines certain services as “Base” or “Supplemental” – these are all free</a:t>
            </a:r>
          </a:p>
          <a:p>
            <a:r>
              <a:rPr lang="en-US" b="1" baseline="0" dirty="0" smtClean="0"/>
              <a:t>Examples are email, Web Content Management Consulting, </a:t>
            </a:r>
            <a:r>
              <a:rPr lang="en-US" b="1" baseline="0" dirty="0" err="1" smtClean="0"/>
              <a:t>etc</a:t>
            </a:r>
            <a:endParaRPr lang="en-US" b="1" baseline="0" dirty="0" smtClean="0"/>
          </a:p>
          <a:p>
            <a:r>
              <a:rPr lang="en-US" b="1" baseline="0" dirty="0" smtClean="0"/>
              <a:t>Other services </a:t>
            </a:r>
          </a:p>
          <a:p>
            <a:endParaRPr lang="en-US" b="1" baseline="0" dirty="0" smtClean="0"/>
          </a:p>
          <a:p>
            <a:r>
              <a:rPr lang="en-US" b="1" baseline="0" dirty="0" smtClean="0"/>
              <a:t>The agreement should be pretty close to “done” when it gets to the Dean/CIO</a:t>
            </a:r>
          </a:p>
        </p:txBody>
      </p:sp>
      <p:sp>
        <p:nvSpPr>
          <p:cNvPr id="4" name="Slide Number Placeholder 3"/>
          <p:cNvSpPr>
            <a:spLocks noGrp="1"/>
          </p:cNvSpPr>
          <p:nvPr>
            <p:ph type="sldNum" sz="quarter" idx="10"/>
          </p:nvPr>
        </p:nvSpPr>
        <p:spPr/>
        <p:txBody>
          <a:bodyPr/>
          <a:lstStyle/>
          <a:p>
            <a:fld id="{ADADE266-0856-479D-B1BC-5232FA3FBC9F}" type="slidenum">
              <a:rPr lang="en-US" smtClean="0"/>
              <a:t>10</a:t>
            </a:fld>
            <a:endParaRPr lang="en-US"/>
          </a:p>
        </p:txBody>
      </p:sp>
    </p:spTree>
    <p:extLst>
      <p:ext uri="{BB962C8B-B14F-4D97-AF65-F5344CB8AC3E}">
        <p14:creationId xmlns:p14="http://schemas.microsoft.com/office/powerpoint/2010/main" val="18519777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Service name, Category, Owner</a:t>
            </a:r>
          </a:p>
          <a:p>
            <a:endParaRPr lang="en-US" b="1" baseline="0" dirty="0" smtClean="0"/>
          </a:p>
        </p:txBody>
      </p:sp>
      <p:sp>
        <p:nvSpPr>
          <p:cNvPr id="4" name="Slide Number Placeholder 3"/>
          <p:cNvSpPr>
            <a:spLocks noGrp="1"/>
          </p:cNvSpPr>
          <p:nvPr>
            <p:ph type="sldNum" sz="quarter" idx="10"/>
          </p:nvPr>
        </p:nvSpPr>
        <p:spPr/>
        <p:txBody>
          <a:bodyPr/>
          <a:lstStyle/>
          <a:p>
            <a:fld id="{ADADE266-0856-479D-B1BC-5232FA3FBC9F}" type="slidenum">
              <a:rPr lang="en-US" smtClean="0"/>
              <a:t>11</a:t>
            </a:fld>
            <a:endParaRPr lang="en-US"/>
          </a:p>
        </p:txBody>
      </p:sp>
    </p:spTree>
    <p:extLst>
      <p:ext uri="{BB962C8B-B14F-4D97-AF65-F5344CB8AC3E}">
        <p14:creationId xmlns:p14="http://schemas.microsoft.com/office/powerpoint/2010/main" val="18519777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We do not have full Service Level Agreements for each service.</a:t>
            </a:r>
          </a:p>
          <a:p>
            <a:endParaRPr lang="en-US" b="1" baseline="0" dirty="0" smtClean="0"/>
          </a:p>
          <a:p>
            <a:r>
              <a:rPr lang="en-US" b="1" baseline="0" dirty="0" smtClean="0"/>
              <a:t>We think of these Attribute worksheets as the outline of the SLA.</a:t>
            </a:r>
          </a:p>
        </p:txBody>
      </p:sp>
      <p:sp>
        <p:nvSpPr>
          <p:cNvPr id="4" name="Slide Number Placeholder 3"/>
          <p:cNvSpPr>
            <a:spLocks noGrp="1"/>
          </p:cNvSpPr>
          <p:nvPr>
            <p:ph type="sldNum" sz="quarter" idx="10"/>
          </p:nvPr>
        </p:nvSpPr>
        <p:spPr/>
        <p:txBody>
          <a:bodyPr/>
          <a:lstStyle/>
          <a:p>
            <a:fld id="{ADADE266-0856-479D-B1BC-5232FA3FBC9F}" type="slidenum">
              <a:rPr lang="en-US" smtClean="0"/>
              <a:t>12</a:t>
            </a:fld>
            <a:endParaRPr lang="en-US"/>
          </a:p>
        </p:txBody>
      </p:sp>
    </p:spTree>
    <p:extLst>
      <p:ext uri="{BB962C8B-B14F-4D97-AF65-F5344CB8AC3E}">
        <p14:creationId xmlns:p14="http://schemas.microsoft.com/office/powerpoint/2010/main" val="18519777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Do you do this locally? How much of it? Service Owners</a:t>
            </a:r>
            <a:r>
              <a:rPr lang="en-US" b="1" baseline="0" dirty="0" smtClean="0"/>
              <a:t> need to know</a:t>
            </a:r>
            <a:endParaRPr lang="en-US" b="1" dirty="0"/>
          </a:p>
        </p:txBody>
      </p:sp>
      <p:sp>
        <p:nvSpPr>
          <p:cNvPr id="4" name="Slide Number Placeholder 3"/>
          <p:cNvSpPr>
            <a:spLocks noGrp="1"/>
          </p:cNvSpPr>
          <p:nvPr>
            <p:ph type="sldNum" sz="quarter" idx="10"/>
          </p:nvPr>
        </p:nvSpPr>
        <p:spPr/>
        <p:txBody>
          <a:bodyPr/>
          <a:lstStyle/>
          <a:p>
            <a:fld id="{ADADE266-0856-479D-B1BC-5232FA3FBC9F}" type="slidenum">
              <a:rPr lang="en-US" smtClean="0"/>
              <a:t>13</a:t>
            </a:fld>
            <a:endParaRPr lang="en-US"/>
          </a:p>
        </p:txBody>
      </p:sp>
    </p:spTree>
    <p:extLst>
      <p:ext uri="{BB962C8B-B14F-4D97-AF65-F5344CB8AC3E}">
        <p14:creationId xmlns:p14="http://schemas.microsoft.com/office/powerpoint/2010/main" val="11981346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 you do this locally? How much of it? Service Owners</a:t>
            </a:r>
            <a:r>
              <a:rPr lang="en-US" baseline="0" dirty="0" smtClean="0"/>
              <a:t> need to know</a:t>
            </a:r>
            <a:endParaRPr lang="en-US" dirty="0"/>
          </a:p>
        </p:txBody>
      </p:sp>
      <p:sp>
        <p:nvSpPr>
          <p:cNvPr id="4" name="Slide Number Placeholder 3"/>
          <p:cNvSpPr>
            <a:spLocks noGrp="1"/>
          </p:cNvSpPr>
          <p:nvPr>
            <p:ph type="sldNum" sz="quarter" idx="10"/>
          </p:nvPr>
        </p:nvSpPr>
        <p:spPr/>
        <p:txBody>
          <a:bodyPr/>
          <a:lstStyle/>
          <a:p>
            <a:fld id="{ADADE266-0856-479D-B1BC-5232FA3FBC9F}" type="slidenum">
              <a:rPr lang="en-US" smtClean="0"/>
              <a:t>14</a:t>
            </a:fld>
            <a:endParaRPr lang="en-US"/>
          </a:p>
        </p:txBody>
      </p:sp>
    </p:spTree>
    <p:extLst>
      <p:ext uri="{BB962C8B-B14F-4D97-AF65-F5344CB8AC3E}">
        <p14:creationId xmlns:p14="http://schemas.microsoft.com/office/powerpoint/2010/main" val="11981346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These</a:t>
            </a:r>
            <a:r>
              <a:rPr lang="en-US" b="1" baseline="0" dirty="0" smtClean="0"/>
              <a:t> are the places where IT does not add value. The computers attached to your mass spectrometer. Your patient simulator.</a:t>
            </a:r>
          </a:p>
          <a:p>
            <a:endParaRPr lang="en-US" b="1" baseline="0" dirty="0" smtClean="0"/>
          </a:p>
          <a:p>
            <a:r>
              <a:rPr lang="en-US" b="1" baseline="0" dirty="0" smtClean="0"/>
              <a:t>We do not add any value there.</a:t>
            </a:r>
          </a:p>
          <a:p>
            <a:endParaRPr lang="en-US" b="1" baseline="0" dirty="0" smtClean="0"/>
          </a:p>
          <a:p>
            <a:r>
              <a:rPr lang="en-US" b="1" baseline="0" dirty="0" smtClean="0"/>
              <a:t>Some people.</a:t>
            </a:r>
          </a:p>
          <a:p>
            <a:endParaRPr lang="en-US" b="1" baseline="0" dirty="0" smtClean="0"/>
          </a:p>
          <a:p>
            <a:r>
              <a:rPr lang="en-US" b="1" baseline="0" dirty="0" smtClean="0"/>
              <a:t>Some people lump many IT and non-IT things together into one category. The “exclusions” part of the service attributes helps identify them.</a:t>
            </a:r>
            <a:endParaRPr lang="en-US" b="1" dirty="0"/>
          </a:p>
        </p:txBody>
      </p:sp>
      <p:sp>
        <p:nvSpPr>
          <p:cNvPr id="4" name="Slide Number Placeholder 3"/>
          <p:cNvSpPr>
            <a:spLocks noGrp="1"/>
          </p:cNvSpPr>
          <p:nvPr>
            <p:ph type="sldNum" sz="quarter" idx="10"/>
          </p:nvPr>
        </p:nvSpPr>
        <p:spPr/>
        <p:txBody>
          <a:bodyPr/>
          <a:lstStyle/>
          <a:p>
            <a:fld id="{ADADE266-0856-479D-B1BC-5232FA3FBC9F}" type="slidenum">
              <a:rPr lang="en-US" smtClean="0"/>
              <a:t>15</a:t>
            </a:fld>
            <a:endParaRPr lang="en-US"/>
          </a:p>
        </p:txBody>
      </p:sp>
    </p:spTree>
    <p:extLst>
      <p:ext uri="{BB962C8B-B14F-4D97-AF65-F5344CB8AC3E}">
        <p14:creationId xmlns:p14="http://schemas.microsoft.com/office/powerpoint/2010/main" val="428608531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We have the partner go back into the unit to collect this information.  </a:t>
            </a:r>
            <a:endParaRPr lang="en-US" b="1" dirty="0"/>
          </a:p>
        </p:txBody>
      </p:sp>
      <p:sp>
        <p:nvSpPr>
          <p:cNvPr id="4" name="Slide Number Placeholder 3"/>
          <p:cNvSpPr>
            <a:spLocks noGrp="1"/>
          </p:cNvSpPr>
          <p:nvPr>
            <p:ph type="sldNum" sz="quarter" idx="10"/>
          </p:nvPr>
        </p:nvSpPr>
        <p:spPr/>
        <p:txBody>
          <a:bodyPr/>
          <a:lstStyle/>
          <a:p>
            <a:fld id="{ADADE266-0856-479D-B1BC-5232FA3FBC9F}" type="slidenum">
              <a:rPr lang="en-US" smtClean="0"/>
              <a:t>16</a:t>
            </a:fld>
            <a:endParaRPr lang="en-US"/>
          </a:p>
        </p:txBody>
      </p:sp>
    </p:spTree>
    <p:extLst>
      <p:ext uri="{BB962C8B-B14F-4D97-AF65-F5344CB8AC3E}">
        <p14:creationId xmlns:p14="http://schemas.microsoft.com/office/powerpoint/2010/main" val="411504137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Some people from the faculties were distrustful,</a:t>
            </a:r>
            <a:r>
              <a:rPr lang="en-US" b="1" baseline="0" dirty="0" smtClean="0"/>
              <a:t> thinking that IT was trying to take advantage of them</a:t>
            </a:r>
          </a:p>
          <a:p>
            <a:r>
              <a:rPr lang="en-US" b="1" baseline="0" dirty="0" smtClean="0"/>
              <a:t>Some service-owners in IT were distrustful, thinking the faculties were trying to take advantage of them</a:t>
            </a:r>
          </a:p>
          <a:p>
            <a:endParaRPr lang="en-US" b="1" baseline="0" dirty="0" smtClean="0"/>
          </a:p>
          <a:p>
            <a:r>
              <a:rPr lang="en-US" b="1" baseline="0" dirty="0" smtClean="0"/>
              <a:t>In short, it was like presiding over a shotgun wedding, with a reluctant bride, a reluctant groom, and a shotgun that everybody knew wasn’t real.</a:t>
            </a:r>
            <a:endParaRPr lang="en-US" b="1" dirty="0" smtClean="0"/>
          </a:p>
          <a:p>
            <a:endParaRPr lang="en-US" b="1" dirty="0"/>
          </a:p>
        </p:txBody>
      </p:sp>
      <p:sp>
        <p:nvSpPr>
          <p:cNvPr id="4" name="Slide Number Placeholder 3"/>
          <p:cNvSpPr>
            <a:spLocks noGrp="1"/>
          </p:cNvSpPr>
          <p:nvPr>
            <p:ph type="sldNum" sz="quarter" idx="10"/>
          </p:nvPr>
        </p:nvSpPr>
        <p:spPr/>
        <p:txBody>
          <a:bodyPr/>
          <a:lstStyle/>
          <a:p>
            <a:fld id="{ADADE266-0856-479D-B1BC-5232FA3FBC9F}" type="slidenum">
              <a:rPr lang="en-US" smtClean="0"/>
              <a:t>18</a:t>
            </a:fld>
            <a:endParaRPr lang="en-US"/>
          </a:p>
        </p:txBody>
      </p:sp>
    </p:spTree>
    <p:extLst>
      <p:ext uri="{BB962C8B-B14F-4D97-AF65-F5344CB8AC3E}">
        <p14:creationId xmlns:p14="http://schemas.microsoft.com/office/powerpoint/2010/main" val="20217349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ADE266-0856-479D-B1BC-5232FA3FBC9F}" type="slidenum">
              <a:rPr lang="en-US" smtClean="0"/>
              <a:t>19</a:t>
            </a:fld>
            <a:endParaRPr lang="en-US"/>
          </a:p>
        </p:txBody>
      </p:sp>
    </p:spTree>
    <p:extLst>
      <p:ext uri="{BB962C8B-B14F-4D97-AF65-F5344CB8AC3E}">
        <p14:creationId xmlns:p14="http://schemas.microsoft.com/office/powerpoint/2010/main" val="36558389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Will</a:t>
            </a:r>
            <a:r>
              <a:rPr lang="en-US" b="1" baseline="0" dirty="0" smtClean="0"/>
              <a:t> we have to pay for that?</a:t>
            </a:r>
            <a:endParaRPr lang="en-US" b="1" dirty="0"/>
          </a:p>
        </p:txBody>
      </p:sp>
      <p:sp>
        <p:nvSpPr>
          <p:cNvPr id="4" name="Slide Number Placeholder 3"/>
          <p:cNvSpPr>
            <a:spLocks noGrp="1"/>
          </p:cNvSpPr>
          <p:nvPr>
            <p:ph type="sldNum" sz="quarter" idx="10"/>
          </p:nvPr>
        </p:nvSpPr>
        <p:spPr/>
        <p:txBody>
          <a:bodyPr/>
          <a:lstStyle/>
          <a:p>
            <a:fld id="{ADADE266-0856-479D-B1BC-5232FA3FBC9F}" type="slidenum">
              <a:rPr lang="en-US" smtClean="0"/>
              <a:t>20</a:t>
            </a:fld>
            <a:endParaRPr lang="en-US"/>
          </a:p>
        </p:txBody>
      </p:sp>
    </p:spTree>
    <p:extLst>
      <p:ext uri="{BB962C8B-B14F-4D97-AF65-F5344CB8AC3E}">
        <p14:creationId xmlns:p14="http://schemas.microsoft.com/office/powerpoint/2010/main" val="2455891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BG: Me and the organization</a:t>
            </a:r>
          </a:p>
          <a:p>
            <a:r>
              <a:rPr lang="en-US" b="1" dirty="0" smtClean="0"/>
              <a:t>What: Scope: My piece is part of a bigger project</a:t>
            </a:r>
          </a:p>
          <a:p>
            <a:r>
              <a:rPr lang="en-US" b="1" dirty="0" smtClean="0"/>
              <a:t>          Timing: My piece is the beginning of a longer process</a:t>
            </a:r>
          </a:p>
          <a:p>
            <a:r>
              <a:rPr lang="en-US" b="1" dirty="0" smtClean="0"/>
              <a:t>Why:</a:t>
            </a:r>
            <a:r>
              <a:rPr lang="en-US" b="1" baseline="0" dirty="0" smtClean="0"/>
              <a:t> what concrete results are we after</a:t>
            </a:r>
          </a:p>
          <a:p>
            <a:r>
              <a:rPr lang="en-US" b="1" baseline="0" dirty="0" smtClean="0"/>
              <a:t>How: there are a lot of different ways of breaking this down into pieces</a:t>
            </a:r>
            <a:endParaRPr lang="en-US" b="1" dirty="0" smtClean="0"/>
          </a:p>
          <a:p>
            <a:r>
              <a:rPr lang="en-US" b="1" dirty="0" smtClean="0"/>
              <a:t>Obstacles: I knew</a:t>
            </a:r>
            <a:r>
              <a:rPr lang="en-US" b="1" baseline="0" dirty="0" smtClean="0"/>
              <a:t> it was going to be hard but I didn’t know how hard. The fact that they went to the trouble of tricking me into it should have been a clue</a:t>
            </a:r>
          </a:p>
          <a:p>
            <a:r>
              <a:rPr lang="en-US" b="1" baseline="0" dirty="0" smtClean="0"/>
              <a:t>Circumvent: We don’t have a perfect plan to get by every obstacle, but we’ve learned some things that work and don’t work.</a:t>
            </a:r>
          </a:p>
          <a:p>
            <a:r>
              <a:rPr lang="en-US" b="1" baseline="0" dirty="0" smtClean="0"/>
              <a:t>Conclusions: What I want you to remember when you get back to work</a:t>
            </a:r>
          </a:p>
          <a:p>
            <a:r>
              <a:rPr lang="en-US" b="1" baseline="0" dirty="0" smtClean="0"/>
              <a:t>Questions:</a:t>
            </a:r>
            <a:endParaRPr lang="en-US" b="1" dirty="0"/>
          </a:p>
        </p:txBody>
      </p:sp>
      <p:sp>
        <p:nvSpPr>
          <p:cNvPr id="4" name="Slide Number Placeholder 3"/>
          <p:cNvSpPr>
            <a:spLocks noGrp="1"/>
          </p:cNvSpPr>
          <p:nvPr>
            <p:ph type="sldNum" sz="quarter" idx="10"/>
          </p:nvPr>
        </p:nvSpPr>
        <p:spPr/>
        <p:txBody>
          <a:bodyPr/>
          <a:lstStyle/>
          <a:p>
            <a:fld id="{ADADE266-0856-479D-B1BC-5232FA3FBC9F}" type="slidenum">
              <a:rPr lang="en-US" smtClean="0"/>
              <a:t>2</a:t>
            </a:fld>
            <a:endParaRPr lang="en-US" dirty="0"/>
          </a:p>
        </p:txBody>
      </p:sp>
    </p:spTree>
    <p:extLst>
      <p:ext uri="{BB962C8B-B14F-4D97-AF65-F5344CB8AC3E}">
        <p14:creationId xmlns:p14="http://schemas.microsoft.com/office/powerpoint/2010/main" val="27712697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It may be that the President does</a:t>
            </a:r>
            <a:r>
              <a:rPr lang="en-US" b="1" baseline="0" dirty="0" smtClean="0"/>
              <a:t> not have (or want to expend) all their political capital on pushing this through.</a:t>
            </a:r>
          </a:p>
          <a:p>
            <a:endParaRPr lang="en-US" b="1" baseline="0" dirty="0" smtClean="0"/>
          </a:p>
          <a:p>
            <a:r>
              <a:rPr lang="en-US" b="1" baseline="0" dirty="0" smtClean="0"/>
              <a:t>Our new CIO, Vaughn Ravenscroft, who is from South Africa said “It will be like herding elephants.”</a:t>
            </a:r>
          </a:p>
          <a:p>
            <a:r>
              <a:rPr lang="en-US" b="1" baseline="0" dirty="0" smtClean="0"/>
              <a:t>Huh?</a:t>
            </a:r>
          </a:p>
          <a:p>
            <a:r>
              <a:rPr lang="en-US" b="1" baseline="0" dirty="0" smtClean="0"/>
              <a:t>“You can’t really make them go anywhere, but if you let some go in the direction you want them to go, the rest will follow</a:t>
            </a:r>
            <a:endParaRPr lang="en-US" b="1" dirty="0"/>
          </a:p>
        </p:txBody>
      </p:sp>
      <p:sp>
        <p:nvSpPr>
          <p:cNvPr id="4" name="Slide Number Placeholder 3"/>
          <p:cNvSpPr>
            <a:spLocks noGrp="1"/>
          </p:cNvSpPr>
          <p:nvPr>
            <p:ph type="sldNum" sz="quarter" idx="10"/>
          </p:nvPr>
        </p:nvSpPr>
        <p:spPr/>
        <p:txBody>
          <a:bodyPr/>
          <a:lstStyle/>
          <a:p>
            <a:fld id="{ADADE266-0856-479D-B1BC-5232FA3FBC9F}" type="slidenum">
              <a:rPr lang="en-US" smtClean="0"/>
              <a:t>21</a:t>
            </a:fld>
            <a:endParaRPr lang="en-US"/>
          </a:p>
        </p:txBody>
      </p:sp>
    </p:spTree>
    <p:extLst>
      <p:ext uri="{BB962C8B-B14F-4D97-AF65-F5344CB8AC3E}">
        <p14:creationId xmlns:p14="http://schemas.microsoft.com/office/powerpoint/2010/main" val="32744512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Faculties</a:t>
            </a:r>
            <a:r>
              <a:rPr lang="en-US" b="1" baseline="0" dirty="0" smtClean="0"/>
              <a:t> do not want to worry about critical services going down in the night, lost data, hackers breaking in etc.</a:t>
            </a:r>
          </a:p>
          <a:p>
            <a:endParaRPr lang="en-US" b="1" baseline="0" dirty="0" smtClean="0"/>
          </a:p>
          <a:p>
            <a:r>
              <a:rPr lang="en-US" b="1" baseline="0" dirty="0" smtClean="0"/>
              <a:t>Many distributed staff members are out there doing, maybe 60% of their time with applications, 20% with infrastructure, and 20% supporting desktops and smartphones. Most of them would like top specialize in what they are best at.</a:t>
            </a:r>
            <a:endParaRPr lang="en-US" b="1" dirty="0"/>
          </a:p>
        </p:txBody>
      </p:sp>
      <p:sp>
        <p:nvSpPr>
          <p:cNvPr id="4" name="Slide Number Placeholder 3"/>
          <p:cNvSpPr>
            <a:spLocks noGrp="1"/>
          </p:cNvSpPr>
          <p:nvPr>
            <p:ph type="sldNum" sz="quarter" idx="10"/>
          </p:nvPr>
        </p:nvSpPr>
        <p:spPr/>
        <p:txBody>
          <a:bodyPr/>
          <a:lstStyle/>
          <a:p>
            <a:fld id="{ADADE266-0856-479D-B1BC-5232FA3FBC9F}" type="slidenum">
              <a:rPr lang="en-US" smtClean="0"/>
              <a:t>22</a:t>
            </a:fld>
            <a:endParaRPr lang="en-US"/>
          </a:p>
        </p:txBody>
      </p:sp>
    </p:spTree>
    <p:extLst>
      <p:ext uri="{BB962C8B-B14F-4D97-AF65-F5344CB8AC3E}">
        <p14:creationId xmlns:p14="http://schemas.microsoft.com/office/powerpoint/2010/main" val="24333852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When</a:t>
            </a:r>
            <a:r>
              <a:rPr lang="en-US" b="1" baseline="0" dirty="0" smtClean="0"/>
              <a:t> somebody tells me something like “Those guys don’t get it,” what I hear is “I don’t know how to communicate it.”</a:t>
            </a:r>
            <a:endParaRPr lang="en-US" b="1" dirty="0"/>
          </a:p>
        </p:txBody>
      </p:sp>
      <p:sp>
        <p:nvSpPr>
          <p:cNvPr id="4" name="Slide Number Placeholder 3"/>
          <p:cNvSpPr>
            <a:spLocks noGrp="1"/>
          </p:cNvSpPr>
          <p:nvPr>
            <p:ph type="sldNum" sz="quarter" idx="10"/>
          </p:nvPr>
        </p:nvSpPr>
        <p:spPr/>
        <p:txBody>
          <a:bodyPr/>
          <a:lstStyle/>
          <a:p>
            <a:fld id="{ADADE266-0856-479D-B1BC-5232FA3FBC9F}" type="slidenum">
              <a:rPr lang="en-US" smtClean="0"/>
              <a:t>28</a:t>
            </a:fld>
            <a:endParaRPr lang="en-US"/>
          </a:p>
        </p:txBody>
      </p:sp>
    </p:spTree>
    <p:extLst>
      <p:ext uri="{BB962C8B-B14F-4D97-AF65-F5344CB8AC3E}">
        <p14:creationId xmlns:p14="http://schemas.microsoft.com/office/powerpoint/2010/main" val="20058823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ADE266-0856-479D-B1BC-5232FA3FBC9F}" type="slidenum">
              <a:rPr lang="en-US" smtClean="0"/>
              <a:t>29</a:t>
            </a:fld>
            <a:endParaRPr lang="en-US"/>
          </a:p>
        </p:txBody>
      </p:sp>
    </p:spTree>
    <p:extLst>
      <p:ext uri="{BB962C8B-B14F-4D97-AF65-F5344CB8AC3E}">
        <p14:creationId xmlns:p14="http://schemas.microsoft.com/office/powerpoint/2010/main" val="20058823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ADE266-0856-479D-B1BC-5232FA3FBC9F}" type="slidenum">
              <a:rPr lang="en-US" smtClean="0"/>
              <a:t>30</a:t>
            </a:fld>
            <a:endParaRPr lang="en-US"/>
          </a:p>
        </p:txBody>
      </p:sp>
    </p:spTree>
    <p:extLst>
      <p:ext uri="{BB962C8B-B14F-4D97-AF65-F5344CB8AC3E}">
        <p14:creationId xmlns:p14="http://schemas.microsoft.com/office/powerpoint/2010/main" val="20058823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Those</a:t>
            </a:r>
            <a:r>
              <a:rPr lang="en-US" b="1" baseline="0" dirty="0" smtClean="0"/>
              <a:t> of you who have suffered through training on team development will be familiar with this</a:t>
            </a:r>
            <a:endParaRPr lang="en-US" b="1" dirty="0"/>
          </a:p>
        </p:txBody>
      </p:sp>
      <p:sp>
        <p:nvSpPr>
          <p:cNvPr id="4" name="Slide Number Placeholder 3"/>
          <p:cNvSpPr>
            <a:spLocks noGrp="1"/>
          </p:cNvSpPr>
          <p:nvPr>
            <p:ph type="sldNum" sz="quarter" idx="10"/>
          </p:nvPr>
        </p:nvSpPr>
        <p:spPr/>
        <p:txBody>
          <a:bodyPr/>
          <a:lstStyle/>
          <a:p>
            <a:fld id="{ADADE266-0856-479D-B1BC-5232FA3FBC9F}" type="slidenum">
              <a:rPr lang="en-US" smtClean="0"/>
              <a:t>31</a:t>
            </a:fld>
            <a:endParaRPr lang="en-US"/>
          </a:p>
        </p:txBody>
      </p:sp>
    </p:spTree>
    <p:extLst>
      <p:ext uri="{BB962C8B-B14F-4D97-AF65-F5344CB8AC3E}">
        <p14:creationId xmlns:p14="http://schemas.microsoft.com/office/powerpoint/2010/main" val="21922087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DADE266-0856-479D-B1BC-5232FA3FBC9F}" type="slidenum">
              <a:rPr lang="en-US" smtClean="0"/>
              <a:t>33</a:t>
            </a:fld>
            <a:endParaRPr lang="en-US"/>
          </a:p>
        </p:txBody>
      </p:sp>
    </p:spTree>
    <p:extLst>
      <p:ext uri="{BB962C8B-B14F-4D97-AF65-F5344CB8AC3E}">
        <p14:creationId xmlns:p14="http://schemas.microsoft.com/office/powerpoint/2010/main" val="29101544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I’ve been around</a:t>
            </a:r>
          </a:p>
          <a:p>
            <a:r>
              <a:rPr lang="en-US" b="1" dirty="0"/>
              <a:t>I know the business of the Faculties</a:t>
            </a:r>
          </a:p>
          <a:p>
            <a:r>
              <a:rPr lang="en-US" b="1" dirty="0"/>
              <a:t>I know the business of faculty IT</a:t>
            </a:r>
          </a:p>
          <a:p>
            <a:r>
              <a:rPr lang="en-US" b="1" dirty="0"/>
              <a:t>I’ve had a lot of customer contact</a:t>
            </a:r>
          </a:p>
          <a:p>
            <a:r>
              <a:rPr lang="en-US" b="1" dirty="0"/>
              <a:t>I understand IT Service Management, and you will see why it matters for this initiative</a:t>
            </a:r>
          </a:p>
        </p:txBody>
      </p:sp>
      <p:sp>
        <p:nvSpPr>
          <p:cNvPr id="4" name="Slide Number Placeholder 3"/>
          <p:cNvSpPr>
            <a:spLocks noGrp="1"/>
          </p:cNvSpPr>
          <p:nvPr>
            <p:ph type="sldNum" sz="quarter" idx="10"/>
          </p:nvPr>
        </p:nvSpPr>
        <p:spPr/>
        <p:txBody>
          <a:bodyPr/>
          <a:lstStyle/>
          <a:p>
            <a:fld id="{ADADE266-0856-479D-B1BC-5232FA3FBC9F}" type="slidenum">
              <a:rPr lang="en-US" smtClean="0"/>
              <a:t>3</a:t>
            </a:fld>
            <a:endParaRPr lang="en-US" dirty="0"/>
          </a:p>
        </p:txBody>
      </p:sp>
    </p:spTree>
    <p:extLst>
      <p:ext uri="{BB962C8B-B14F-4D97-AF65-F5344CB8AC3E}">
        <p14:creationId xmlns:p14="http://schemas.microsoft.com/office/powerpoint/2010/main" val="6683803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The fact is, you have faculties who are doing things out there that they would dearly like to be rid of, like running their own email services (spam, accounts, passwords, </a:t>
            </a:r>
            <a:r>
              <a:rPr lang="en-US" b="1" dirty="0" smtClean="0"/>
              <a:t>etc.), </a:t>
            </a:r>
            <a:r>
              <a:rPr lang="en-US" b="1" dirty="0"/>
              <a:t>running their own file services (backup and recovery, security, availability), or running their own server rooms (late-night phone calls).</a:t>
            </a:r>
          </a:p>
          <a:p>
            <a:endParaRPr lang="en-US" b="1" dirty="0"/>
          </a:p>
          <a:p>
            <a:r>
              <a:rPr lang="en-US" b="1" dirty="0"/>
              <a:t>We’ve been doing it, not as part of some large project, but as incremental improvements. You don’t need a large, formal initiative. </a:t>
            </a:r>
          </a:p>
          <a:p>
            <a:endParaRPr lang="en-US" b="1" dirty="0"/>
          </a:p>
          <a:p>
            <a:r>
              <a:rPr lang="en-US" b="1" dirty="0"/>
              <a:t>It is just good business. These small, front-line agreements have delivered a lot of value for us and helped build trust. We’ll talk more about trust later</a:t>
            </a:r>
          </a:p>
        </p:txBody>
      </p:sp>
      <p:sp>
        <p:nvSpPr>
          <p:cNvPr id="4" name="Slide Number Placeholder 3"/>
          <p:cNvSpPr>
            <a:spLocks noGrp="1"/>
          </p:cNvSpPr>
          <p:nvPr>
            <p:ph type="sldNum" sz="quarter" idx="10"/>
          </p:nvPr>
        </p:nvSpPr>
        <p:spPr/>
        <p:txBody>
          <a:bodyPr/>
          <a:lstStyle/>
          <a:p>
            <a:fld id="{ADADE266-0856-479D-B1BC-5232FA3FBC9F}" type="slidenum">
              <a:rPr lang="en-US" smtClean="0"/>
              <a:t>4</a:t>
            </a:fld>
            <a:endParaRPr lang="en-US" dirty="0"/>
          </a:p>
        </p:txBody>
      </p:sp>
    </p:spTree>
    <p:extLst>
      <p:ext uri="{BB962C8B-B14F-4D97-AF65-F5344CB8AC3E}">
        <p14:creationId xmlns:p14="http://schemas.microsoft.com/office/powerpoint/2010/main" val="668380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Which</a:t>
            </a:r>
            <a:r>
              <a:rPr lang="en-US" b="1" baseline="0" dirty="0" smtClean="0"/>
              <a:t> units are running their own service units?</a:t>
            </a:r>
          </a:p>
          <a:p>
            <a:r>
              <a:rPr lang="en-US" b="1" baseline="0" dirty="0" smtClean="0"/>
              <a:t>What is a “service unit”</a:t>
            </a:r>
            <a:endParaRPr lang="en-US" b="1" dirty="0" smtClean="0"/>
          </a:p>
          <a:p>
            <a:r>
              <a:rPr lang="en-US" b="1" dirty="0" smtClean="0"/>
              <a:t>That word “accountable” is an important one here. We don’t want to say</a:t>
            </a:r>
            <a:r>
              <a:rPr lang="en-US" b="1" baseline="0" dirty="0" smtClean="0"/>
              <a:t> we are “taking over faculty IT” we want to say we are “accepting accountability for their services”</a:t>
            </a:r>
          </a:p>
          <a:p>
            <a:r>
              <a:rPr lang="en-US" b="1" baseline="0" dirty="0" smtClean="0"/>
              <a:t>We make some very detailed agreements and note existing deficiencies</a:t>
            </a:r>
            <a:endParaRPr lang="en-US" b="1" dirty="0"/>
          </a:p>
        </p:txBody>
      </p:sp>
      <p:sp>
        <p:nvSpPr>
          <p:cNvPr id="4" name="Slide Number Placeholder 3"/>
          <p:cNvSpPr>
            <a:spLocks noGrp="1"/>
          </p:cNvSpPr>
          <p:nvPr>
            <p:ph type="sldNum" sz="quarter" idx="10"/>
          </p:nvPr>
        </p:nvSpPr>
        <p:spPr/>
        <p:txBody>
          <a:bodyPr/>
          <a:lstStyle/>
          <a:p>
            <a:fld id="{ADADE266-0856-479D-B1BC-5232FA3FBC9F}" type="slidenum">
              <a:rPr lang="en-US" smtClean="0"/>
              <a:t>5</a:t>
            </a:fld>
            <a:endParaRPr lang="en-US" dirty="0"/>
          </a:p>
        </p:txBody>
      </p:sp>
    </p:spTree>
    <p:extLst>
      <p:ext uri="{BB962C8B-B14F-4D97-AF65-F5344CB8AC3E}">
        <p14:creationId xmlns:p14="http://schemas.microsoft.com/office/powerpoint/2010/main" val="29631053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baseline="0" dirty="0" smtClean="0"/>
              <a:t>From IBMs component business model</a:t>
            </a:r>
          </a:p>
          <a:p>
            <a:r>
              <a:rPr lang="en-US" sz="1400" b="1" baseline="0" dirty="0" smtClean="0"/>
              <a:t>One new role that is central to our transition is the IT Partner Role. We have 10 people designated as IT Partners</a:t>
            </a:r>
          </a:p>
          <a:p>
            <a:r>
              <a:rPr lang="en-US" sz="1400" b="1" baseline="0" dirty="0" smtClean="0"/>
              <a:t>Client Services folded into infrastructure</a:t>
            </a:r>
          </a:p>
          <a:p>
            <a:r>
              <a:rPr lang="en-US" sz="1400" b="1" baseline="0" dirty="0" smtClean="0"/>
              <a:t>Separate role for infrastructure solutions engineering</a:t>
            </a:r>
          </a:p>
          <a:p>
            <a:r>
              <a:rPr lang="en-US" sz="1400" b="1" dirty="0" smtClean="0"/>
              <a:t>New</a:t>
            </a:r>
            <a:r>
              <a:rPr lang="en-US" sz="1400" b="1" baseline="0" dirty="0" smtClean="0"/>
              <a:t> separate QA  role</a:t>
            </a:r>
          </a:p>
          <a:p>
            <a:r>
              <a:rPr lang="en-US" sz="1400" b="1" baseline="0" dirty="0" smtClean="0"/>
              <a:t>Dotted lines</a:t>
            </a:r>
          </a:p>
          <a:p>
            <a:r>
              <a:rPr lang="en-US" sz="1400" b="1" baseline="0" dirty="0" smtClean="0"/>
              <a:t>Where does each distributed IT person belong?</a:t>
            </a:r>
            <a:endParaRPr lang="en-US" sz="1400" b="1" dirty="0"/>
          </a:p>
        </p:txBody>
      </p:sp>
      <p:sp>
        <p:nvSpPr>
          <p:cNvPr id="4" name="Slide Number Placeholder 3"/>
          <p:cNvSpPr>
            <a:spLocks noGrp="1"/>
          </p:cNvSpPr>
          <p:nvPr>
            <p:ph type="sldNum" sz="quarter" idx="10"/>
          </p:nvPr>
        </p:nvSpPr>
        <p:spPr/>
        <p:txBody>
          <a:bodyPr/>
          <a:lstStyle/>
          <a:p>
            <a:fld id="{ADADE266-0856-479D-B1BC-5232FA3FBC9F}" type="slidenum">
              <a:rPr lang="en-US" smtClean="0"/>
              <a:t>6</a:t>
            </a:fld>
            <a:endParaRPr lang="en-US" dirty="0"/>
          </a:p>
        </p:txBody>
      </p:sp>
    </p:spTree>
    <p:extLst>
      <p:ext uri="{BB962C8B-B14F-4D97-AF65-F5344CB8AC3E}">
        <p14:creationId xmlns:p14="http://schemas.microsoft.com/office/powerpoint/2010/main" val="29631053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There are people out there in the</a:t>
            </a:r>
            <a:r>
              <a:rPr lang="en-US" b="1" baseline="0" dirty="0" smtClean="0"/>
              <a:t> faculties that think they are doing IT better than you.</a:t>
            </a:r>
          </a:p>
          <a:p>
            <a:endParaRPr lang="en-US" b="1" baseline="0" dirty="0" smtClean="0"/>
          </a:p>
          <a:p>
            <a:r>
              <a:rPr lang="en-US" b="1" baseline="0" dirty="0" smtClean="0"/>
              <a:t>Some of them are probably right</a:t>
            </a:r>
            <a:endParaRPr lang="en-US" b="1" dirty="0"/>
          </a:p>
        </p:txBody>
      </p:sp>
      <p:sp>
        <p:nvSpPr>
          <p:cNvPr id="4" name="Slide Number Placeholder 3"/>
          <p:cNvSpPr>
            <a:spLocks noGrp="1"/>
          </p:cNvSpPr>
          <p:nvPr>
            <p:ph type="sldNum" sz="quarter" idx="10"/>
          </p:nvPr>
        </p:nvSpPr>
        <p:spPr/>
        <p:txBody>
          <a:bodyPr/>
          <a:lstStyle/>
          <a:p>
            <a:fld id="{ADADE266-0856-479D-B1BC-5232FA3FBC9F}" type="slidenum">
              <a:rPr lang="en-US" smtClean="0"/>
              <a:t>7</a:t>
            </a:fld>
            <a:endParaRPr lang="en-US" dirty="0"/>
          </a:p>
        </p:txBody>
      </p:sp>
    </p:spTree>
    <p:extLst>
      <p:ext uri="{BB962C8B-B14F-4D97-AF65-F5344CB8AC3E}">
        <p14:creationId xmlns:p14="http://schemas.microsoft.com/office/powerpoint/2010/main" val="13063959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We decided to</a:t>
            </a:r>
            <a:r>
              <a:rPr lang="en-US" b="1" baseline="0" dirty="0" smtClean="0"/>
              <a:t> go faculty by faculty so that we could work out one agreement with each Dean and we could not have to keep going back to that dean.</a:t>
            </a:r>
          </a:p>
          <a:p>
            <a:r>
              <a:rPr lang="en-US" b="1" baseline="0" dirty="0" smtClean="0"/>
              <a:t>Not only are some people split between Base &amp; Supplemental and other IT Services, some are split between IT Services and non-IT services</a:t>
            </a:r>
          </a:p>
          <a:p>
            <a:r>
              <a:rPr lang="en-US" b="1" baseline="0" dirty="0" smtClean="0"/>
              <a:t>There would also have been advantages in going service-by-service because we could choose to start with some of the larger services that everybody agrees are “commodity services”</a:t>
            </a:r>
          </a:p>
          <a:p>
            <a:r>
              <a:rPr lang="en-US" b="1" baseline="0" dirty="0" smtClean="0"/>
              <a:t>We have a pretty good Service Catalogue, which defines certain services as “Base” or “Supplemental” – these are all free</a:t>
            </a:r>
          </a:p>
          <a:p>
            <a:r>
              <a:rPr lang="en-US" b="1" baseline="0" dirty="0" smtClean="0"/>
              <a:t>Examples are email, Web Content Management Consulting, etc.</a:t>
            </a:r>
          </a:p>
          <a:p>
            <a:r>
              <a:rPr lang="en-US" b="1" baseline="0" dirty="0" smtClean="0"/>
              <a:t>Other services </a:t>
            </a:r>
          </a:p>
        </p:txBody>
      </p:sp>
      <p:sp>
        <p:nvSpPr>
          <p:cNvPr id="4" name="Slide Number Placeholder 3"/>
          <p:cNvSpPr>
            <a:spLocks noGrp="1"/>
          </p:cNvSpPr>
          <p:nvPr>
            <p:ph type="sldNum" sz="quarter" idx="10"/>
          </p:nvPr>
        </p:nvSpPr>
        <p:spPr/>
        <p:txBody>
          <a:bodyPr/>
          <a:lstStyle/>
          <a:p>
            <a:fld id="{ADADE266-0856-479D-B1BC-5232FA3FBC9F}" type="slidenum">
              <a:rPr lang="en-US" smtClean="0"/>
              <a:t>8</a:t>
            </a:fld>
            <a:endParaRPr lang="en-US" dirty="0"/>
          </a:p>
        </p:txBody>
      </p:sp>
    </p:spTree>
    <p:extLst>
      <p:ext uri="{BB962C8B-B14F-4D97-AF65-F5344CB8AC3E}">
        <p14:creationId xmlns:p14="http://schemas.microsoft.com/office/powerpoint/2010/main" val="18519777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We had a case where our CIO met with a Dean and they had different</a:t>
            </a:r>
            <a:r>
              <a:rPr lang="en-US" b="1" baseline="0" dirty="0" smtClean="0"/>
              <a:t> understandings of what was and was-not in-scope.</a:t>
            </a:r>
          </a:p>
          <a:p>
            <a:endParaRPr lang="en-US" b="1" baseline="0" dirty="0" smtClean="0"/>
          </a:p>
        </p:txBody>
      </p:sp>
      <p:sp>
        <p:nvSpPr>
          <p:cNvPr id="4" name="Slide Number Placeholder 3"/>
          <p:cNvSpPr>
            <a:spLocks noGrp="1"/>
          </p:cNvSpPr>
          <p:nvPr>
            <p:ph type="sldNum" sz="quarter" idx="10"/>
          </p:nvPr>
        </p:nvSpPr>
        <p:spPr/>
        <p:txBody>
          <a:bodyPr/>
          <a:lstStyle/>
          <a:p>
            <a:fld id="{ADADE266-0856-479D-B1BC-5232FA3FBC9F}" type="slidenum">
              <a:rPr lang="en-US" smtClean="0"/>
              <a:t>9</a:t>
            </a:fld>
            <a:endParaRPr lang="en-US"/>
          </a:p>
        </p:txBody>
      </p:sp>
    </p:spTree>
    <p:extLst>
      <p:ext uri="{BB962C8B-B14F-4D97-AF65-F5344CB8AC3E}">
        <p14:creationId xmlns:p14="http://schemas.microsoft.com/office/powerpoint/2010/main" val="18428077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9076F-1912-49D6-AF10-7653A22653B7}" type="datetimeFigureOut">
              <a:rPr lang="en-US" smtClean="0"/>
              <a:pPr/>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24220-916A-4607-98E6-82EA3B29E29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9076F-1912-49D6-AF10-7653A22653B7}" type="datetimeFigureOut">
              <a:rPr lang="en-US" smtClean="0"/>
              <a:pPr/>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24220-916A-4607-98E6-82EA3B29E29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9076F-1912-49D6-AF10-7653A22653B7}" type="datetimeFigureOut">
              <a:rPr lang="en-US" smtClean="0"/>
              <a:pPr/>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24220-916A-4607-98E6-82EA3B29E29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9076F-1912-49D6-AF10-7653A22653B7}" type="datetimeFigureOut">
              <a:rPr lang="en-US" smtClean="0"/>
              <a:pPr/>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24220-916A-4607-98E6-82EA3B29E29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9076F-1912-49D6-AF10-7653A22653B7}" type="datetimeFigureOut">
              <a:rPr lang="en-US" smtClean="0"/>
              <a:pPr/>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24220-916A-4607-98E6-82EA3B29E29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9076F-1912-49D6-AF10-7653A22653B7}" type="datetimeFigureOut">
              <a:rPr lang="en-US" smtClean="0"/>
              <a:pPr/>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24220-916A-4607-98E6-82EA3B29E29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9076F-1912-49D6-AF10-7653A22653B7}" type="datetimeFigureOut">
              <a:rPr lang="en-US" smtClean="0"/>
              <a:pPr/>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24220-916A-4607-98E6-82EA3B29E29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9076F-1912-49D6-AF10-7653A22653B7}" type="datetimeFigureOut">
              <a:rPr lang="en-US" smtClean="0"/>
              <a:pPr/>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24220-916A-4607-98E6-82EA3B29E29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9076F-1912-49D6-AF10-7653A22653B7}" type="datetimeFigureOut">
              <a:rPr lang="en-US" smtClean="0"/>
              <a:pPr/>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24220-916A-4607-98E6-82EA3B29E29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9076F-1912-49D6-AF10-7653A22653B7}" type="datetimeFigureOut">
              <a:rPr lang="en-US" smtClean="0"/>
              <a:pPr/>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24220-916A-4607-98E6-82EA3B29E29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9076F-1912-49D6-AF10-7653A22653B7}" type="datetimeFigureOut">
              <a:rPr lang="en-US" smtClean="0"/>
              <a:pPr/>
              <a:t>6/7/2011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24220-916A-4607-98E6-82EA3B29E29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C9076F-1912-49D6-AF10-7653A22653B7}" type="datetimeFigureOut">
              <a:rPr lang="en-US" smtClean="0"/>
              <a:pPr/>
              <a:t>6/7/2011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624220-916A-4607-98E6-82EA3B29E29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psc.ucalgary.ca/sites/SLPM/Lists/Service%20Portfolio/Service%20Listing.aspx"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71600" y="1340768"/>
            <a:ext cx="7128792" cy="1754326"/>
          </a:xfrm>
          <a:prstGeom prst="rect">
            <a:avLst/>
          </a:prstGeom>
          <a:noFill/>
        </p:spPr>
        <p:txBody>
          <a:bodyPr wrap="square" rtlCol="0">
            <a:spAutoFit/>
          </a:bodyPr>
          <a:lstStyle/>
          <a:p>
            <a:pPr algn="ctr"/>
            <a:r>
              <a:rPr lang="en-US" sz="5400" dirty="0" smtClean="0"/>
              <a:t>Integrating Central and Distributed IT Groups</a:t>
            </a:r>
            <a:endParaRPr lang="en-US" sz="5400" dirty="0"/>
          </a:p>
        </p:txBody>
      </p:sp>
      <p:sp>
        <p:nvSpPr>
          <p:cNvPr id="2" name="TextBox 1"/>
          <p:cNvSpPr txBox="1"/>
          <p:nvPr/>
        </p:nvSpPr>
        <p:spPr>
          <a:xfrm>
            <a:off x="4069556" y="3932718"/>
            <a:ext cx="4320480" cy="923330"/>
          </a:xfrm>
          <a:prstGeom prst="rect">
            <a:avLst/>
          </a:prstGeom>
          <a:noFill/>
        </p:spPr>
        <p:txBody>
          <a:bodyPr wrap="square" rtlCol="0">
            <a:spAutoFit/>
          </a:bodyPr>
          <a:lstStyle/>
          <a:p>
            <a:pPr algn="r"/>
            <a:r>
              <a:rPr lang="en-US" dirty="0" smtClean="0"/>
              <a:t>Simon Sharpe</a:t>
            </a:r>
          </a:p>
          <a:p>
            <a:pPr algn="r"/>
            <a:r>
              <a:rPr lang="en-US" dirty="0" smtClean="0"/>
              <a:t>University of </a:t>
            </a:r>
            <a:r>
              <a:rPr lang="en-US" dirty="0" smtClean="0"/>
              <a:t>Calgary</a:t>
            </a:r>
          </a:p>
          <a:p>
            <a:pPr algn="r"/>
            <a:r>
              <a:rPr lang="en-US" dirty="0" smtClean="0"/>
              <a:t>ssharpe@ucalgary.ca</a:t>
            </a:r>
            <a:endParaRPr lang="en-US" dirty="0"/>
          </a:p>
        </p:txBody>
      </p:sp>
      <p:pic>
        <p:nvPicPr>
          <p:cNvPr id="7" name="Picture 6" descr="CANHEITbannerNature.png"/>
          <p:cNvPicPr>
            <a:picLocks noChangeAspect="1"/>
          </p:cNvPicPr>
          <p:nvPr/>
        </p:nvPicPr>
        <p:blipFill>
          <a:blip r:embed="rId3" cstate="print"/>
          <a:stretch>
            <a:fillRect/>
          </a:stretch>
        </p:blipFill>
        <p:spPr>
          <a:xfrm>
            <a:off x="2267744" y="5157192"/>
            <a:ext cx="4680520" cy="170080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is in and what is out</a:t>
            </a:r>
            <a:endParaRPr lang="en-US" dirty="0"/>
          </a:p>
        </p:txBody>
      </p:sp>
      <p:sp>
        <p:nvSpPr>
          <p:cNvPr id="3" name="Content Placeholder 2"/>
          <p:cNvSpPr>
            <a:spLocks noGrp="1"/>
          </p:cNvSpPr>
          <p:nvPr>
            <p:ph idx="1"/>
          </p:nvPr>
        </p:nvSpPr>
        <p:spPr/>
        <p:txBody>
          <a:bodyPr>
            <a:normAutofit fontScale="92500"/>
          </a:bodyPr>
          <a:lstStyle/>
          <a:p>
            <a:pPr lvl="1"/>
            <a:r>
              <a:rPr lang="en-US" dirty="0" smtClean="0"/>
              <a:t>Services</a:t>
            </a:r>
          </a:p>
          <a:p>
            <a:pPr lvl="2"/>
            <a:r>
              <a:rPr lang="en-US" dirty="0" smtClean="0"/>
              <a:t>Services in the categories of </a:t>
            </a:r>
            <a:r>
              <a:rPr lang="en-US" dirty="0" smtClean="0">
                <a:hlinkClick r:id="rId3"/>
              </a:rPr>
              <a:t>Base or Supplementa</a:t>
            </a:r>
            <a:r>
              <a:rPr lang="en-US" dirty="0" smtClean="0"/>
              <a:t>l in the Service Catalogue will become IT’s accountability</a:t>
            </a:r>
          </a:p>
          <a:p>
            <a:pPr lvl="1"/>
            <a:r>
              <a:rPr lang="en-US" dirty="0" smtClean="0"/>
              <a:t>People</a:t>
            </a:r>
          </a:p>
          <a:p>
            <a:pPr lvl="2"/>
            <a:r>
              <a:rPr lang="en-US" dirty="0" smtClean="0"/>
              <a:t>Distributed IT people who are spending more than half of their time delivering Base or Supplemental services will report to IT</a:t>
            </a:r>
          </a:p>
          <a:p>
            <a:pPr lvl="1"/>
            <a:r>
              <a:rPr lang="en-US" dirty="0" smtClean="0"/>
              <a:t>Sounds great in principle but is just a starting point</a:t>
            </a:r>
          </a:p>
          <a:p>
            <a:pPr lvl="2"/>
            <a:r>
              <a:rPr lang="en-US" dirty="0" smtClean="0"/>
              <a:t>The scope of transition for each faculty needs to be negotiated then agreed between each Dean and the CIO</a:t>
            </a:r>
          </a:p>
          <a:p>
            <a:pPr lvl="2"/>
            <a:endParaRPr lang="en-US" dirty="0" smtClean="0"/>
          </a:p>
        </p:txBody>
      </p:sp>
    </p:spTree>
    <p:extLst>
      <p:ext uri="{BB962C8B-B14F-4D97-AF65-F5344CB8AC3E}">
        <p14:creationId xmlns:p14="http://schemas.microsoft.com/office/powerpoint/2010/main" val="15614064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Service Catalogue</a:t>
            </a:r>
            <a:endParaRPr lang="en-US" dirty="0"/>
          </a:p>
        </p:txBody>
      </p:sp>
      <p:sp>
        <p:nvSpPr>
          <p:cNvPr id="3" name="Content Placeholder 2"/>
          <p:cNvSpPr>
            <a:spLocks noGrp="1"/>
          </p:cNvSpPr>
          <p:nvPr>
            <p:ph idx="1"/>
          </p:nvPr>
        </p:nvSpPr>
        <p:spPr/>
        <p:txBody>
          <a:bodyPr>
            <a:normAutofit/>
          </a:bodyPr>
          <a:lstStyle/>
          <a:p>
            <a:pPr lvl="2"/>
            <a:endParaRPr lang="en-US" dirty="0" smtClean="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700808"/>
            <a:ext cx="9143999" cy="405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528137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Service Attributes</a:t>
            </a:r>
            <a:endParaRPr lang="en-US" dirty="0"/>
          </a:p>
        </p:txBody>
      </p:sp>
      <p:sp>
        <p:nvSpPr>
          <p:cNvPr id="3" name="Content Placeholder 2"/>
          <p:cNvSpPr>
            <a:spLocks noGrp="1"/>
          </p:cNvSpPr>
          <p:nvPr>
            <p:ph idx="1"/>
          </p:nvPr>
        </p:nvSpPr>
        <p:spPr/>
        <p:txBody>
          <a:bodyPr>
            <a:normAutofit/>
          </a:bodyPr>
          <a:lstStyle/>
          <a:p>
            <a:pPr lvl="2"/>
            <a:endParaRPr lang="en-US" dirty="0" smtClean="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1120091"/>
            <a:ext cx="7489238" cy="5737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71682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agreement: Table A</a:t>
            </a:r>
            <a:endParaRPr lang="en-US" dirty="0"/>
          </a:p>
        </p:txBody>
      </p:sp>
      <p:sp>
        <p:nvSpPr>
          <p:cNvPr id="4" name="Text Placeholder 3"/>
          <p:cNvSpPr>
            <a:spLocks noGrp="1"/>
          </p:cNvSpPr>
          <p:nvPr>
            <p:ph type="body" idx="1"/>
          </p:nvPr>
        </p:nvSpPr>
        <p:spPr/>
        <p:txBody>
          <a:bodyPr/>
          <a:lstStyle/>
          <a:p>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3463" y="200025"/>
            <a:ext cx="7077075" cy="645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426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Overall SLA</a:t>
            </a:r>
            <a:endParaRPr lang="en-US" dirty="0"/>
          </a:p>
        </p:txBody>
      </p:sp>
      <p:sp>
        <p:nvSpPr>
          <p:cNvPr id="4" name="Text Placeholder 3"/>
          <p:cNvSpPr>
            <a:spLocks noGrp="1"/>
          </p:cNvSpPr>
          <p:nvPr>
            <p:ph type="body" idx="1"/>
          </p:nvPr>
        </p:nvSpPr>
        <p:spPr/>
        <p:txBody>
          <a:bodyPr/>
          <a:lstStyle/>
          <a:p>
            <a:r>
              <a:rPr lang="en-US" dirty="0" smtClean="0"/>
              <a:t>We do intend to have SLAs for each service</a:t>
            </a:r>
          </a:p>
          <a:p>
            <a:r>
              <a:rPr lang="en-US" dirty="0" smtClean="0"/>
              <a:t>Deans wanted to see “an SLA”</a:t>
            </a:r>
          </a:p>
          <a:p>
            <a:r>
              <a:rPr lang="en-US" dirty="0" smtClean="0"/>
              <a:t>Incident response times</a:t>
            </a:r>
          </a:p>
          <a:p>
            <a:r>
              <a:rPr lang="en-US" dirty="0" smtClean="0"/>
              <a:t>Generic availability</a:t>
            </a:r>
          </a:p>
          <a:p>
            <a:r>
              <a:rPr lang="en-US" dirty="0" smtClean="0"/>
              <a:t>Hours of operation</a:t>
            </a:r>
            <a:endParaRPr lang="en-US" dirty="0"/>
          </a:p>
        </p:txBody>
      </p:sp>
    </p:spTree>
    <p:extLst>
      <p:ext uri="{BB962C8B-B14F-4D97-AF65-F5344CB8AC3E}">
        <p14:creationId xmlns:p14="http://schemas.microsoft.com/office/powerpoint/2010/main" val="4473781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agreement: Table A</a:t>
            </a:r>
            <a:endParaRPr lang="en-US" dirty="0"/>
          </a:p>
        </p:txBody>
      </p:sp>
      <p:sp>
        <p:nvSpPr>
          <p:cNvPr id="4" name="Text Placeholder 3"/>
          <p:cNvSpPr>
            <a:spLocks noGrp="1"/>
          </p:cNvSpPr>
          <p:nvPr>
            <p:ph type="body" idx="1"/>
          </p:nvPr>
        </p:nvSpPr>
        <p:spPr/>
        <p:txBody>
          <a:bodyPr/>
          <a:lstStyle/>
          <a:p>
            <a:endParaRPr lang="en-US"/>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404664"/>
            <a:ext cx="8400121" cy="5772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982270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lstStyle/>
          <a:p>
            <a:endParaRPr lang="en-US"/>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5066" y="188640"/>
            <a:ext cx="7560840" cy="65369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39357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Appendix D: Staff</a:t>
            </a:r>
            <a:endParaRPr lang="en-US" dirty="0"/>
          </a:p>
        </p:txBody>
      </p:sp>
      <p:sp>
        <p:nvSpPr>
          <p:cNvPr id="3" name="Content Placeholder 2"/>
          <p:cNvSpPr>
            <a:spLocks noGrp="1"/>
          </p:cNvSpPr>
          <p:nvPr>
            <p:ph idx="1"/>
          </p:nvPr>
        </p:nvSpPr>
        <p:spPr>
          <a:xfrm>
            <a:off x="1763688" y="1628801"/>
            <a:ext cx="6120680" cy="3960440"/>
          </a:xfrm>
        </p:spPr>
        <p:txBody>
          <a:bodyPr>
            <a:normAutofit/>
          </a:bodyPr>
          <a:lstStyle/>
          <a:p>
            <a:r>
              <a:rPr lang="en-US" dirty="0" smtClean="0"/>
              <a:t>Name, title, services and role</a:t>
            </a:r>
          </a:p>
          <a:p>
            <a:r>
              <a:rPr lang="en-US" dirty="0" smtClean="0"/>
              <a:t>Staying with unit or transitioning to central IT</a:t>
            </a:r>
          </a:p>
          <a:p>
            <a:r>
              <a:rPr lang="en-US" dirty="0" smtClean="0"/>
              <a:t>Likely destination directorate</a:t>
            </a:r>
          </a:p>
          <a:p>
            <a:endParaRPr lang="en-US" dirty="0" smtClean="0"/>
          </a:p>
        </p:txBody>
      </p:sp>
    </p:spTree>
    <p:extLst>
      <p:ext uri="{BB962C8B-B14F-4D97-AF65-F5344CB8AC3E}">
        <p14:creationId xmlns:p14="http://schemas.microsoft.com/office/powerpoint/2010/main" val="39714337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Obstacles</a:t>
            </a:r>
            <a:endParaRPr lang="en-US" dirty="0"/>
          </a:p>
        </p:txBody>
      </p:sp>
      <p:sp>
        <p:nvSpPr>
          <p:cNvPr id="3" name="Content Placeholder 2"/>
          <p:cNvSpPr>
            <a:spLocks noGrp="1"/>
          </p:cNvSpPr>
          <p:nvPr>
            <p:ph idx="1"/>
          </p:nvPr>
        </p:nvSpPr>
        <p:spPr>
          <a:xfrm>
            <a:off x="1763688" y="1628801"/>
            <a:ext cx="6120680" cy="3960440"/>
          </a:xfrm>
        </p:spPr>
        <p:txBody>
          <a:bodyPr>
            <a:normAutofit lnSpcReduction="10000"/>
          </a:bodyPr>
          <a:lstStyle/>
          <a:p>
            <a:r>
              <a:rPr lang="en-US" dirty="0" smtClean="0"/>
              <a:t>Questions about Funding</a:t>
            </a:r>
          </a:p>
          <a:p>
            <a:r>
              <a:rPr lang="en-US" dirty="0" smtClean="0"/>
              <a:t>Weak mandate</a:t>
            </a:r>
          </a:p>
          <a:p>
            <a:r>
              <a:rPr lang="en-US" dirty="0" smtClean="0"/>
              <a:t>Too Little trust</a:t>
            </a:r>
          </a:p>
          <a:p>
            <a:r>
              <a:rPr lang="en-US" dirty="0" smtClean="0"/>
              <a:t>Differing services</a:t>
            </a:r>
          </a:p>
          <a:p>
            <a:r>
              <a:rPr lang="en-US" dirty="0" smtClean="0"/>
              <a:t>Differing roles</a:t>
            </a:r>
          </a:p>
          <a:p>
            <a:r>
              <a:rPr lang="en-US" dirty="0" smtClean="0"/>
              <a:t>Differing HR classifications</a:t>
            </a:r>
          </a:p>
          <a:p>
            <a:r>
              <a:rPr lang="en-US" dirty="0" smtClean="0"/>
              <a:t>No common language</a:t>
            </a:r>
          </a:p>
        </p:txBody>
      </p:sp>
    </p:spTree>
    <p:extLst>
      <p:ext uri="{BB962C8B-B14F-4D97-AF65-F5344CB8AC3E}">
        <p14:creationId xmlns:p14="http://schemas.microsoft.com/office/powerpoint/2010/main" val="1662639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Obstacles</a:t>
            </a:r>
            <a:endParaRPr lang="en-US" dirty="0"/>
          </a:p>
        </p:txBody>
      </p:sp>
      <p:sp>
        <p:nvSpPr>
          <p:cNvPr id="3" name="Content Placeholder 2"/>
          <p:cNvSpPr>
            <a:spLocks noGrp="1"/>
          </p:cNvSpPr>
          <p:nvPr>
            <p:ph idx="1"/>
          </p:nvPr>
        </p:nvSpPr>
        <p:spPr>
          <a:xfrm>
            <a:off x="1259632" y="1340768"/>
            <a:ext cx="6635080" cy="4525963"/>
          </a:xfrm>
        </p:spPr>
        <p:txBody>
          <a:bodyPr>
            <a:normAutofit/>
          </a:bodyPr>
          <a:lstStyle/>
          <a:p>
            <a:r>
              <a:rPr lang="en-US" dirty="0" smtClean="0"/>
              <a:t>Embryonic IT governance process</a:t>
            </a:r>
          </a:p>
          <a:p>
            <a:r>
              <a:rPr lang="en-US" dirty="0" smtClean="0"/>
              <a:t>Lack </a:t>
            </a:r>
            <a:r>
              <a:rPr lang="en-US" dirty="0"/>
              <a:t>of understanding</a:t>
            </a:r>
          </a:p>
          <a:p>
            <a:r>
              <a:rPr lang="en-US" dirty="0"/>
              <a:t>New IT Leadership team</a:t>
            </a:r>
          </a:p>
          <a:p>
            <a:r>
              <a:rPr lang="en-US" dirty="0" smtClean="0"/>
              <a:t>Active resistance</a:t>
            </a:r>
          </a:p>
          <a:p>
            <a:r>
              <a:rPr lang="en-US" dirty="0" smtClean="0"/>
              <a:t>Passive resistance</a:t>
            </a:r>
          </a:p>
          <a:p>
            <a:r>
              <a:rPr lang="en-US" dirty="0" smtClean="0"/>
              <a:t>Passive-aggressive resistance</a:t>
            </a:r>
          </a:p>
          <a:p>
            <a:r>
              <a:rPr lang="en-US" dirty="0" smtClean="0"/>
              <a:t>Fear</a:t>
            </a:r>
            <a:endParaRPr lang="en-US" dirty="0"/>
          </a:p>
        </p:txBody>
      </p:sp>
    </p:spTree>
    <p:extLst>
      <p:ext uri="{BB962C8B-B14F-4D97-AF65-F5344CB8AC3E}">
        <p14:creationId xmlns:p14="http://schemas.microsoft.com/office/powerpoint/2010/main" val="3531260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Overview</a:t>
            </a:r>
            <a:endParaRPr lang="en-US" dirty="0"/>
          </a:p>
        </p:txBody>
      </p:sp>
      <p:sp>
        <p:nvSpPr>
          <p:cNvPr id="3" name="Content Placeholder 2"/>
          <p:cNvSpPr>
            <a:spLocks noGrp="1"/>
          </p:cNvSpPr>
          <p:nvPr>
            <p:ph idx="1"/>
          </p:nvPr>
        </p:nvSpPr>
        <p:spPr>
          <a:xfrm>
            <a:off x="1619672" y="1556792"/>
            <a:ext cx="5842992" cy="4525963"/>
          </a:xfrm>
        </p:spPr>
        <p:txBody>
          <a:bodyPr>
            <a:normAutofit lnSpcReduction="10000"/>
          </a:bodyPr>
          <a:lstStyle/>
          <a:p>
            <a:r>
              <a:rPr lang="en-US" dirty="0"/>
              <a:t>Background</a:t>
            </a:r>
          </a:p>
          <a:p>
            <a:r>
              <a:rPr lang="en-US" dirty="0"/>
              <a:t>What the initiative is</a:t>
            </a:r>
          </a:p>
          <a:p>
            <a:r>
              <a:rPr lang="en-US" dirty="0"/>
              <a:t>Why we are doing it</a:t>
            </a:r>
          </a:p>
          <a:p>
            <a:r>
              <a:rPr lang="en-US" dirty="0"/>
              <a:t>How we are doing it</a:t>
            </a:r>
          </a:p>
          <a:p>
            <a:r>
              <a:rPr lang="en-US" dirty="0" smtClean="0"/>
              <a:t>Obstacles</a:t>
            </a:r>
            <a:endParaRPr lang="en-US" dirty="0"/>
          </a:p>
          <a:p>
            <a:r>
              <a:rPr lang="en-US" dirty="0" smtClean="0"/>
              <a:t>Circumventing obstacles</a:t>
            </a:r>
            <a:endParaRPr lang="en-US" dirty="0"/>
          </a:p>
          <a:p>
            <a:r>
              <a:rPr lang="en-US" dirty="0"/>
              <a:t>Conclusions</a:t>
            </a:r>
          </a:p>
          <a:p>
            <a:r>
              <a:rPr lang="en-US" dirty="0" smtClean="0"/>
              <a:t>Questions</a:t>
            </a:r>
            <a:endParaRPr lang="en-US" dirty="0"/>
          </a:p>
        </p:txBody>
      </p:sp>
    </p:spTree>
    <p:extLst>
      <p:ext uri="{BB962C8B-B14F-4D97-AF65-F5344CB8AC3E}">
        <p14:creationId xmlns:p14="http://schemas.microsoft.com/office/powerpoint/2010/main" val="3622605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t>
            </a:r>
            <a:r>
              <a:rPr lang="en-US" dirty="0"/>
              <a:t>A</a:t>
            </a:r>
            <a:r>
              <a:rPr lang="en-US" dirty="0" smtClean="0"/>
              <a:t>bout Funding</a:t>
            </a:r>
            <a:endParaRPr lang="en-US" dirty="0"/>
          </a:p>
        </p:txBody>
      </p:sp>
      <p:sp>
        <p:nvSpPr>
          <p:cNvPr id="3" name="Text Placeholder 2"/>
          <p:cNvSpPr>
            <a:spLocks noGrp="1"/>
          </p:cNvSpPr>
          <p:nvPr>
            <p:ph type="body" idx="1"/>
          </p:nvPr>
        </p:nvSpPr>
        <p:spPr/>
        <p:txBody>
          <a:bodyPr/>
          <a:lstStyle/>
          <a:p>
            <a:r>
              <a:rPr lang="en-US" dirty="0" smtClean="0"/>
              <a:t>We know that combining services will save the institution money, but we spent a lot of time talking about “who’s budget?”</a:t>
            </a:r>
          </a:p>
          <a:p>
            <a:r>
              <a:rPr lang="en-US" dirty="0" smtClean="0"/>
              <a:t>In the first part of each transition (6 </a:t>
            </a:r>
            <a:r>
              <a:rPr lang="en-US" dirty="0" err="1" smtClean="0"/>
              <a:t>mos</a:t>
            </a:r>
            <a:r>
              <a:rPr lang="en-US" dirty="0" smtClean="0"/>
              <a:t> to 1 year) the funding for the distributed staff stays with the faculties, the reporting goes to IT</a:t>
            </a:r>
            <a:endParaRPr lang="en-US" dirty="0"/>
          </a:p>
        </p:txBody>
      </p:sp>
    </p:spTree>
    <p:extLst>
      <p:ext uri="{BB962C8B-B14F-4D97-AF65-F5344CB8AC3E}">
        <p14:creationId xmlns:p14="http://schemas.microsoft.com/office/powerpoint/2010/main" val="33033876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Weak Mandate</a:t>
            </a:r>
            <a:endParaRPr lang="en-US" dirty="0"/>
          </a:p>
        </p:txBody>
      </p:sp>
      <p:sp>
        <p:nvSpPr>
          <p:cNvPr id="3" name="Text Placeholder 2"/>
          <p:cNvSpPr>
            <a:spLocks noGrp="1"/>
          </p:cNvSpPr>
          <p:nvPr>
            <p:ph type="body" idx="1"/>
          </p:nvPr>
        </p:nvSpPr>
        <p:spPr/>
        <p:txBody>
          <a:bodyPr/>
          <a:lstStyle/>
          <a:p>
            <a:r>
              <a:rPr lang="en-US" dirty="0" smtClean="0"/>
              <a:t>The Deans were not told explicitly “You have to do this.”</a:t>
            </a:r>
          </a:p>
          <a:p>
            <a:r>
              <a:rPr lang="en-US" dirty="0" smtClean="0"/>
              <a:t>Deans Council is a powerful force</a:t>
            </a:r>
          </a:p>
          <a:p>
            <a:r>
              <a:rPr lang="en-US" dirty="0" smtClean="0"/>
              <a:t>We need to do some selling</a:t>
            </a:r>
          </a:p>
          <a:p>
            <a:r>
              <a:rPr lang="en-US" dirty="0" smtClean="0"/>
              <a:t>We need to be flexible</a:t>
            </a:r>
          </a:p>
          <a:p>
            <a:r>
              <a:rPr lang="en-US" dirty="0" smtClean="0"/>
              <a:t>We need to start with the easy ones</a:t>
            </a:r>
          </a:p>
          <a:p>
            <a:endParaRPr lang="en-US" dirty="0" smtClean="0"/>
          </a:p>
          <a:p>
            <a:endParaRPr lang="en-US" dirty="0"/>
          </a:p>
        </p:txBody>
      </p:sp>
    </p:spTree>
    <p:extLst>
      <p:ext uri="{BB962C8B-B14F-4D97-AF65-F5344CB8AC3E}">
        <p14:creationId xmlns:p14="http://schemas.microsoft.com/office/powerpoint/2010/main" val="32825093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Too Little Trust</a:t>
            </a:r>
            <a:endParaRPr lang="en-US" dirty="0"/>
          </a:p>
        </p:txBody>
      </p:sp>
      <p:sp>
        <p:nvSpPr>
          <p:cNvPr id="3" name="Text Placeholder 2"/>
          <p:cNvSpPr>
            <a:spLocks noGrp="1"/>
          </p:cNvSpPr>
          <p:nvPr>
            <p:ph type="body" idx="1"/>
          </p:nvPr>
        </p:nvSpPr>
        <p:spPr/>
        <p:txBody>
          <a:bodyPr/>
          <a:lstStyle/>
          <a:p>
            <a:r>
              <a:rPr lang="en-US" dirty="0" smtClean="0"/>
              <a:t>Some people in the faculties felt that IT was trying to “put one over” on them</a:t>
            </a:r>
          </a:p>
          <a:p>
            <a:r>
              <a:rPr lang="en-US" dirty="0" smtClean="0"/>
              <a:t>Some people in IT felt that the faculties were trying to take advantage of them</a:t>
            </a:r>
          </a:p>
          <a:p>
            <a:r>
              <a:rPr lang="en-US" dirty="0" smtClean="0"/>
              <a:t>Trust is a commodity, it can be earned and it can be spent</a:t>
            </a:r>
          </a:p>
          <a:p>
            <a:r>
              <a:rPr lang="en-US" dirty="0" smtClean="0"/>
              <a:t>Know if you are already “overdrawn”</a:t>
            </a:r>
          </a:p>
          <a:p>
            <a:r>
              <a:rPr lang="en-US" dirty="0" smtClean="0"/>
              <a:t>Let them know what is in it for them</a:t>
            </a:r>
            <a:endParaRPr lang="en-US" dirty="0"/>
          </a:p>
        </p:txBody>
      </p:sp>
    </p:spTree>
    <p:extLst>
      <p:ext uri="{BB962C8B-B14F-4D97-AF65-F5344CB8AC3E}">
        <p14:creationId xmlns:p14="http://schemas.microsoft.com/office/powerpoint/2010/main" val="1759221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Differing Services</a:t>
            </a:r>
            <a:endParaRPr lang="en-US" dirty="0"/>
          </a:p>
        </p:txBody>
      </p:sp>
      <p:sp>
        <p:nvSpPr>
          <p:cNvPr id="3" name="Text Placeholder 2"/>
          <p:cNvSpPr>
            <a:spLocks noGrp="1"/>
          </p:cNvSpPr>
          <p:nvPr>
            <p:ph type="body" idx="1"/>
          </p:nvPr>
        </p:nvSpPr>
        <p:spPr/>
        <p:txBody>
          <a:bodyPr/>
          <a:lstStyle/>
          <a:p>
            <a:r>
              <a:rPr lang="en-US" dirty="0" smtClean="0"/>
              <a:t>Our Desktop Service includes “disposals,” yours does not</a:t>
            </a:r>
          </a:p>
          <a:p>
            <a:r>
              <a:rPr lang="en-US" dirty="0" smtClean="0"/>
              <a:t>Our Videoconferencing makes a technician available at session-start, yours does not</a:t>
            </a:r>
          </a:p>
          <a:p>
            <a:r>
              <a:rPr lang="en-US" dirty="0" smtClean="0"/>
              <a:t>Articulate exactly what the differences are</a:t>
            </a:r>
          </a:p>
          <a:p>
            <a:r>
              <a:rPr lang="en-US" dirty="0" smtClean="0"/>
              <a:t>Both sides should show some flexibility</a:t>
            </a:r>
            <a:endParaRPr lang="en-US" dirty="0"/>
          </a:p>
        </p:txBody>
      </p:sp>
    </p:spTree>
    <p:extLst>
      <p:ext uri="{BB962C8B-B14F-4D97-AF65-F5344CB8AC3E}">
        <p14:creationId xmlns:p14="http://schemas.microsoft.com/office/powerpoint/2010/main" val="30385715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Differing Roles</a:t>
            </a:r>
            <a:endParaRPr lang="en-US" dirty="0"/>
          </a:p>
        </p:txBody>
      </p:sp>
      <p:sp>
        <p:nvSpPr>
          <p:cNvPr id="3" name="Text Placeholder 2"/>
          <p:cNvSpPr>
            <a:spLocks noGrp="1"/>
          </p:cNvSpPr>
          <p:nvPr>
            <p:ph type="body" idx="1"/>
          </p:nvPr>
        </p:nvSpPr>
        <p:spPr/>
        <p:txBody>
          <a:bodyPr/>
          <a:lstStyle/>
          <a:p>
            <a:r>
              <a:rPr lang="en-US" dirty="0" smtClean="0"/>
              <a:t>In IT, the DBA and the Enterprise Reporting guys are different people, in the faculty it could be the same person</a:t>
            </a:r>
          </a:p>
          <a:p>
            <a:r>
              <a:rPr lang="en-US" dirty="0" smtClean="0"/>
              <a:t>Don’t try to fix it right away</a:t>
            </a:r>
          </a:p>
          <a:p>
            <a:r>
              <a:rPr lang="en-US" dirty="0" smtClean="0"/>
              <a:t>After IT is accountable for the services, work can be moved as appropriate</a:t>
            </a:r>
          </a:p>
        </p:txBody>
      </p:sp>
    </p:spTree>
    <p:extLst>
      <p:ext uri="{BB962C8B-B14F-4D97-AF65-F5344CB8AC3E}">
        <p14:creationId xmlns:p14="http://schemas.microsoft.com/office/powerpoint/2010/main" val="6396509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Differing HR Classifications</a:t>
            </a:r>
            <a:endParaRPr lang="en-US" dirty="0"/>
          </a:p>
        </p:txBody>
      </p:sp>
      <p:sp>
        <p:nvSpPr>
          <p:cNvPr id="3" name="Text Placeholder 2"/>
          <p:cNvSpPr>
            <a:spLocks noGrp="1"/>
          </p:cNvSpPr>
          <p:nvPr>
            <p:ph type="body" idx="1"/>
          </p:nvPr>
        </p:nvSpPr>
        <p:spPr/>
        <p:txBody>
          <a:bodyPr/>
          <a:lstStyle/>
          <a:p>
            <a:r>
              <a:rPr lang="en-US" dirty="0" smtClean="0"/>
              <a:t>IT Application Developers are Management and Professional staff, in the faculties, some are AUPE members</a:t>
            </a:r>
          </a:p>
          <a:p>
            <a:r>
              <a:rPr lang="en-US" dirty="0" smtClean="0"/>
              <a:t>People doing similar work in different units are different job-levels and pay rates</a:t>
            </a:r>
          </a:p>
          <a:p>
            <a:r>
              <a:rPr lang="en-US" dirty="0" smtClean="0"/>
              <a:t>Engage HR</a:t>
            </a:r>
          </a:p>
          <a:p>
            <a:r>
              <a:rPr lang="en-US" dirty="0" smtClean="0"/>
              <a:t>Identify the issues</a:t>
            </a:r>
          </a:p>
          <a:p>
            <a:r>
              <a:rPr lang="en-US" dirty="0" smtClean="0"/>
              <a:t>Don’t think you need to fix it immediately</a:t>
            </a:r>
            <a:endParaRPr lang="en-US" dirty="0"/>
          </a:p>
        </p:txBody>
      </p:sp>
    </p:spTree>
    <p:extLst>
      <p:ext uri="{BB962C8B-B14F-4D97-AF65-F5344CB8AC3E}">
        <p14:creationId xmlns:p14="http://schemas.microsoft.com/office/powerpoint/2010/main" val="17143667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Common Language</a:t>
            </a:r>
            <a:endParaRPr lang="en-US" dirty="0"/>
          </a:p>
        </p:txBody>
      </p:sp>
      <p:sp>
        <p:nvSpPr>
          <p:cNvPr id="3" name="Text Placeholder 2"/>
          <p:cNvSpPr>
            <a:spLocks noGrp="1"/>
          </p:cNvSpPr>
          <p:nvPr>
            <p:ph type="body" idx="1"/>
          </p:nvPr>
        </p:nvSpPr>
        <p:spPr/>
        <p:txBody>
          <a:bodyPr/>
          <a:lstStyle/>
          <a:p>
            <a:r>
              <a:rPr lang="en-US" dirty="0" smtClean="0"/>
              <a:t>“Managed Desktop” does not mean the same thing to me as to does to you</a:t>
            </a:r>
          </a:p>
          <a:p>
            <a:r>
              <a:rPr lang="en-US" dirty="0" smtClean="0"/>
              <a:t>IT wants to frame the conversations around the Services, some smaller IT groups talk in terms of activities or even technologies</a:t>
            </a:r>
          </a:p>
          <a:p>
            <a:r>
              <a:rPr lang="en-US" dirty="0" smtClean="0"/>
              <a:t>Use the Service Catalogue</a:t>
            </a:r>
          </a:p>
          <a:p>
            <a:r>
              <a:rPr lang="en-US" dirty="0" smtClean="0"/>
              <a:t>Move conversations about </a:t>
            </a:r>
            <a:r>
              <a:rPr lang="en-US" dirty="0" err="1" smtClean="0"/>
              <a:t>Activites</a:t>
            </a:r>
            <a:r>
              <a:rPr lang="en-US" dirty="0" smtClean="0"/>
              <a:t> and Technologies to the Services they support</a:t>
            </a:r>
          </a:p>
        </p:txBody>
      </p:sp>
    </p:spTree>
    <p:extLst>
      <p:ext uri="{BB962C8B-B14F-4D97-AF65-F5344CB8AC3E}">
        <p14:creationId xmlns:p14="http://schemas.microsoft.com/office/powerpoint/2010/main" val="8497887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Embryonic Governance</a:t>
            </a:r>
            <a:endParaRPr lang="en-US" dirty="0"/>
          </a:p>
        </p:txBody>
      </p:sp>
      <p:sp>
        <p:nvSpPr>
          <p:cNvPr id="3" name="Text Placeholder 2"/>
          <p:cNvSpPr>
            <a:spLocks noGrp="1"/>
          </p:cNvSpPr>
          <p:nvPr>
            <p:ph type="body" idx="1"/>
          </p:nvPr>
        </p:nvSpPr>
        <p:spPr/>
        <p:txBody>
          <a:bodyPr/>
          <a:lstStyle/>
          <a:p>
            <a:r>
              <a:rPr lang="en-US" dirty="0" smtClean="0"/>
              <a:t>IT should not be the ones deciding; </a:t>
            </a:r>
          </a:p>
          <a:p>
            <a:pPr lvl="1"/>
            <a:r>
              <a:rPr lang="en-US" dirty="0" smtClean="0"/>
              <a:t>which services </a:t>
            </a:r>
            <a:r>
              <a:rPr lang="en-US" dirty="0"/>
              <a:t>s</a:t>
            </a:r>
            <a:r>
              <a:rPr lang="en-US" dirty="0" smtClean="0"/>
              <a:t>hould be built</a:t>
            </a:r>
          </a:p>
          <a:p>
            <a:pPr lvl="1"/>
            <a:r>
              <a:rPr lang="en-US" dirty="0"/>
              <a:t>w</a:t>
            </a:r>
            <a:r>
              <a:rPr lang="en-US" dirty="0" smtClean="0"/>
              <a:t>hat are appropriate service levels</a:t>
            </a:r>
          </a:p>
          <a:p>
            <a:pPr lvl="1"/>
            <a:r>
              <a:rPr lang="en-US" dirty="0"/>
              <a:t>w</a:t>
            </a:r>
            <a:r>
              <a:rPr lang="en-US" dirty="0" smtClean="0"/>
              <a:t>hich services should be retired</a:t>
            </a:r>
          </a:p>
          <a:p>
            <a:pPr lvl="1"/>
            <a:r>
              <a:rPr lang="en-US" dirty="0" smtClean="0"/>
              <a:t>which services should be base-funded</a:t>
            </a:r>
          </a:p>
          <a:p>
            <a:r>
              <a:rPr lang="en-US" dirty="0" smtClean="0"/>
              <a:t>We are still Waiting For Governance</a:t>
            </a:r>
          </a:p>
          <a:p>
            <a:pPr lvl="1"/>
            <a:r>
              <a:rPr lang="en-US" dirty="0" smtClean="0"/>
              <a:t>I don’t have an easy answer</a:t>
            </a:r>
          </a:p>
          <a:p>
            <a:pPr lvl="1"/>
            <a:endParaRPr lang="en-US" dirty="0"/>
          </a:p>
        </p:txBody>
      </p:sp>
    </p:spTree>
    <p:extLst>
      <p:ext uri="{BB962C8B-B14F-4D97-AF65-F5344CB8AC3E}">
        <p14:creationId xmlns:p14="http://schemas.microsoft.com/office/powerpoint/2010/main" val="39434954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Lack of </a:t>
            </a:r>
            <a:r>
              <a:rPr lang="en-US" dirty="0"/>
              <a:t>U</a:t>
            </a:r>
            <a:r>
              <a:rPr lang="en-US" dirty="0" smtClean="0"/>
              <a:t>nderstanding</a:t>
            </a:r>
            <a:endParaRPr lang="en-US" dirty="0"/>
          </a:p>
        </p:txBody>
      </p:sp>
      <p:sp>
        <p:nvSpPr>
          <p:cNvPr id="3" name="Text Placeholder 2"/>
          <p:cNvSpPr>
            <a:spLocks noGrp="1"/>
          </p:cNvSpPr>
          <p:nvPr>
            <p:ph type="body" idx="1"/>
          </p:nvPr>
        </p:nvSpPr>
        <p:spPr/>
        <p:txBody>
          <a:bodyPr/>
          <a:lstStyle/>
          <a:p>
            <a:r>
              <a:rPr lang="en-US" dirty="0" smtClean="0"/>
              <a:t>Or, is that “poor communication?”</a:t>
            </a:r>
          </a:p>
          <a:p>
            <a:r>
              <a:rPr lang="en-US" dirty="0" smtClean="0"/>
              <a:t>Separate your project into 2 parts;</a:t>
            </a:r>
          </a:p>
          <a:p>
            <a:pPr lvl="1"/>
            <a:r>
              <a:rPr lang="en-US" dirty="0" smtClean="0"/>
              <a:t>Up till the transfer of accountability for services and staff</a:t>
            </a:r>
          </a:p>
          <a:p>
            <a:pPr lvl="1"/>
            <a:r>
              <a:rPr lang="en-US" dirty="0" smtClean="0"/>
              <a:t>After the transfer of accountability</a:t>
            </a:r>
          </a:p>
          <a:p>
            <a:r>
              <a:rPr lang="en-US" dirty="0" smtClean="0"/>
              <a:t>Have a Communication Plan</a:t>
            </a:r>
          </a:p>
          <a:p>
            <a:pPr lvl="1"/>
            <a:r>
              <a:rPr lang="en-US" dirty="0" smtClean="0"/>
              <a:t>Execute on the plan</a:t>
            </a:r>
          </a:p>
          <a:p>
            <a:pPr lvl="1"/>
            <a:r>
              <a:rPr lang="en-US" dirty="0" smtClean="0"/>
              <a:t>Revisit the plan regularly</a:t>
            </a:r>
            <a:endParaRPr lang="en-US" dirty="0"/>
          </a:p>
        </p:txBody>
      </p:sp>
    </p:spTree>
    <p:extLst>
      <p:ext uri="{BB962C8B-B14F-4D97-AF65-F5344CB8AC3E}">
        <p14:creationId xmlns:p14="http://schemas.microsoft.com/office/powerpoint/2010/main" val="287697420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Fear</a:t>
            </a:r>
            <a:endParaRPr lang="en-US" dirty="0"/>
          </a:p>
        </p:txBody>
      </p:sp>
      <p:sp>
        <p:nvSpPr>
          <p:cNvPr id="3" name="Text Placeholder 2"/>
          <p:cNvSpPr>
            <a:spLocks noGrp="1"/>
          </p:cNvSpPr>
          <p:nvPr>
            <p:ph type="body" idx="1"/>
          </p:nvPr>
        </p:nvSpPr>
        <p:spPr/>
        <p:txBody>
          <a:bodyPr/>
          <a:lstStyle/>
          <a:p>
            <a:r>
              <a:rPr lang="en-US" dirty="0" smtClean="0"/>
              <a:t>The new situation has less risk than the old</a:t>
            </a:r>
          </a:p>
          <a:p>
            <a:r>
              <a:rPr lang="en-US" dirty="0" smtClean="0"/>
              <a:t>Risks are transferred from the unit to IT</a:t>
            </a:r>
          </a:p>
          <a:p>
            <a:r>
              <a:rPr lang="en-US" dirty="0" smtClean="0"/>
              <a:t>Communicate well and listen well</a:t>
            </a:r>
          </a:p>
          <a:p>
            <a:r>
              <a:rPr lang="en-US" dirty="0" smtClean="0"/>
              <a:t>If the faculties aren’t nervous, they might not completely understand their risk exposure</a:t>
            </a:r>
            <a:endParaRPr lang="en-US" dirty="0"/>
          </a:p>
        </p:txBody>
      </p:sp>
    </p:spTree>
    <p:extLst>
      <p:ext uri="{BB962C8B-B14F-4D97-AF65-F5344CB8AC3E}">
        <p14:creationId xmlns:p14="http://schemas.microsoft.com/office/powerpoint/2010/main" val="674418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My Background</a:t>
            </a:r>
            <a:endParaRPr lang="en-US" dirty="0"/>
          </a:p>
        </p:txBody>
      </p:sp>
      <p:sp>
        <p:nvSpPr>
          <p:cNvPr id="3" name="Content Placeholder 2"/>
          <p:cNvSpPr>
            <a:spLocks noGrp="1"/>
          </p:cNvSpPr>
          <p:nvPr>
            <p:ph idx="1"/>
          </p:nvPr>
        </p:nvSpPr>
        <p:spPr>
          <a:xfrm>
            <a:off x="457200" y="1600201"/>
            <a:ext cx="8229600" cy="3196952"/>
          </a:xfrm>
        </p:spPr>
        <p:txBody>
          <a:bodyPr>
            <a:normAutofit fontScale="77500" lnSpcReduction="20000"/>
          </a:bodyPr>
          <a:lstStyle/>
          <a:p>
            <a:r>
              <a:rPr lang="en-US" dirty="0" smtClean="0"/>
              <a:t>I’ve worked in industry and Higher Ed</a:t>
            </a:r>
          </a:p>
          <a:p>
            <a:r>
              <a:rPr lang="en-US" dirty="0" smtClean="0"/>
              <a:t>I’ve been doing IT at University of </a:t>
            </a:r>
            <a:r>
              <a:rPr lang="en-US" dirty="0"/>
              <a:t>C</a:t>
            </a:r>
            <a:r>
              <a:rPr lang="en-US" dirty="0" smtClean="0"/>
              <a:t>algary for 11 years</a:t>
            </a:r>
          </a:p>
          <a:p>
            <a:r>
              <a:rPr lang="en-US" dirty="0" smtClean="0"/>
              <a:t>I've </a:t>
            </a:r>
            <a:r>
              <a:rPr lang="en-US" dirty="0"/>
              <a:t>taught as a sessional instructor</a:t>
            </a:r>
          </a:p>
          <a:p>
            <a:r>
              <a:rPr lang="en-US" dirty="0" smtClean="0"/>
              <a:t>I’ve worked in faculty IT and central IT</a:t>
            </a:r>
          </a:p>
          <a:p>
            <a:r>
              <a:rPr lang="en-US" dirty="0" smtClean="0"/>
              <a:t>I’ve worked as IT liaison with the Business School</a:t>
            </a:r>
          </a:p>
          <a:p>
            <a:r>
              <a:rPr lang="en-US" dirty="0" smtClean="0"/>
              <a:t>I’ve spent most of my time in Client Services</a:t>
            </a:r>
          </a:p>
          <a:p>
            <a:r>
              <a:rPr lang="en-US" dirty="0" smtClean="0"/>
              <a:t>I am the ITIL guy</a:t>
            </a:r>
            <a:endParaRPr lang="en-US" dirty="0"/>
          </a:p>
          <a:p>
            <a:r>
              <a:rPr lang="en-US" dirty="0" smtClean="0"/>
              <a:t>I am gullible</a:t>
            </a:r>
          </a:p>
          <a:p>
            <a:endParaRPr lang="en-US" dirty="0"/>
          </a:p>
        </p:txBody>
      </p:sp>
    </p:spTree>
    <p:extLst>
      <p:ext uri="{BB962C8B-B14F-4D97-AF65-F5344CB8AC3E}">
        <p14:creationId xmlns:p14="http://schemas.microsoft.com/office/powerpoint/2010/main" val="2806118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Your New Team Members</a:t>
            </a:r>
            <a:endParaRPr lang="en-US" dirty="0"/>
          </a:p>
        </p:txBody>
      </p:sp>
      <p:sp>
        <p:nvSpPr>
          <p:cNvPr id="3" name="Text Placeholder 2"/>
          <p:cNvSpPr>
            <a:spLocks noGrp="1"/>
          </p:cNvSpPr>
          <p:nvPr>
            <p:ph type="body" idx="1"/>
          </p:nvPr>
        </p:nvSpPr>
        <p:spPr>
          <a:xfrm>
            <a:off x="457200" y="1600200"/>
            <a:ext cx="8229600" cy="4853136"/>
          </a:xfrm>
        </p:spPr>
        <p:txBody>
          <a:bodyPr>
            <a:normAutofit lnSpcReduction="10000"/>
          </a:bodyPr>
          <a:lstStyle/>
          <a:p>
            <a:r>
              <a:rPr lang="en-US" dirty="0" smtClean="0"/>
              <a:t>Opportunities to do more of what you are good at</a:t>
            </a:r>
          </a:p>
          <a:p>
            <a:r>
              <a:rPr lang="en-US" dirty="0" smtClean="0"/>
              <a:t>On day one your activities and accountabilities do not change</a:t>
            </a:r>
          </a:p>
          <a:p>
            <a:r>
              <a:rPr lang="en-US" dirty="0" smtClean="0"/>
              <a:t>On day one your job profile does not change</a:t>
            </a:r>
          </a:p>
          <a:p>
            <a:r>
              <a:rPr lang="en-US" dirty="0" smtClean="0"/>
              <a:t>It does not necessarily mean you are moving</a:t>
            </a:r>
          </a:p>
          <a:p>
            <a:r>
              <a:rPr lang="en-US" dirty="0" smtClean="0"/>
              <a:t>Your initial connection-point is not forever</a:t>
            </a:r>
          </a:p>
          <a:p>
            <a:r>
              <a:rPr lang="en-US" dirty="0" smtClean="0"/>
              <a:t>You are a new team member</a:t>
            </a:r>
          </a:p>
          <a:p>
            <a:r>
              <a:rPr lang="en-US" dirty="0" smtClean="0"/>
              <a:t>We need your local knowledge</a:t>
            </a:r>
          </a:p>
          <a:p>
            <a:endParaRPr lang="en-US" dirty="0"/>
          </a:p>
        </p:txBody>
      </p:sp>
    </p:spTree>
    <p:extLst>
      <p:ext uri="{BB962C8B-B14F-4D97-AF65-F5344CB8AC3E}">
        <p14:creationId xmlns:p14="http://schemas.microsoft.com/office/powerpoint/2010/main" val="273387851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IT Leadership Team</a:t>
            </a:r>
            <a:endParaRPr lang="en-US" dirty="0"/>
          </a:p>
        </p:txBody>
      </p:sp>
      <p:sp>
        <p:nvSpPr>
          <p:cNvPr id="3" name="Text Placeholder 2"/>
          <p:cNvSpPr>
            <a:spLocks noGrp="1"/>
          </p:cNvSpPr>
          <p:nvPr>
            <p:ph type="body" idx="1"/>
          </p:nvPr>
        </p:nvSpPr>
        <p:spPr>
          <a:xfrm>
            <a:off x="1331640" y="1628800"/>
            <a:ext cx="6768752" cy="3701008"/>
          </a:xfrm>
        </p:spPr>
        <p:txBody>
          <a:bodyPr>
            <a:normAutofit fontScale="85000" lnSpcReduction="20000"/>
          </a:bodyPr>
          <a:lstStyle/>
          <a:p>
            <a:r>
              <a:rPr lang="en-US" dirty="0" smtClean="0"/>
              <a:t>Forming</a:t>
            </a:r>
          </a:p>
          <a:p>
            <a:r>
              <a:rPr lang="en-US" dirty="0" smtClean="0"/>
              <a:t>Norming</a:t>
            </a:r>
          </a:p>
          <a:p>
            <a:r>
              <a:rPr lang="en-US" dirty="0" smtClean="0"/>
              <a:t>Storming</a:t>
            </a:r>
          </a:p>
          <a:p>
            <a:r>
              <a:rPr lang="en-US" dirty="0" smtClean="0"/>
              <a:t>Storming</a:t>
            </a:r>
          </a:p>
          <a:p>
            <a:r>
              <a:rPr lang="en-US" dirty="0" smtClean="0"/>
              <a:t>Forming</a:t>
            </a:r>
          </a:p>
          <a:p>
            <a:r>
              <a:rPr lang="en-US" dirty="0" smtClean="0"/>
              <a:t>Storming</a:t>
            </a:r>
          </a:p>
          <a:p>
            <a:r>
              <a:rPr lang="en-US" dirty="0" smtClean="0"/>
              <a:t>….</a:t>
            </a:r>
          </a:p>
          <a:p>
            <a:r>
              <a:rPr lang="en-US" dirty="0" smtClean="0"/>
              <a:t>Name a project sponsor who has the final say</a:t>
            </a:r>
            <a:endParaRPr lang="en-US" dirty="0"/>
          </a:p>
        </p:txBody>
      </p:sp>
    </p:spTree>
    <p:extLst>
      <p:ext uri="{BB962C8B-B14F-4D97-AF65-F5344CB8AC3E}">
        <p14:creationId xmlns:p14="http://schemas.microsoft.com/office/powerpoint/2010/main" val="1847405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Resistance</a:t>
            </a:r>
            <a:endParaRPr lang="en-US" dirty="0"/>
          </a:p>
        </p:txBody>
      </p:sp>
      <p:sp>
        <p:nvSpPr>
          <p:cNvPr id="3" name="Text Placeholder 2"/>
          <p:cNvSpPr>
            <a:spLocks noGrp="1"/>
          </p:cNvSpPr>
          <p:nvPr>
            <p:ph type="body" idx="1"/>
          </p:nvPr>
        </p:nvSpPr>
        <p:spPr/>
        <p:txBody>
          <a:bodyPr>
            <a:normAutofit/>
          </a:bodyPr>
          <a:lstStyle/>
          <a:p>
            <a:r>
              <a:rPr lang="en-US" dirty="0" smtClean="0"/>
              <a:t>Even “good” change is hard to sell</a:t>
            </a:r>
          </a:p>
          <a:p>
            <a:r>
              <a:rPr lang="en-US" dirty="0" smtClean="0"/>
              <a:t>Get some early victories and don’t be shy about sharing them</a:t>
            </a:r>
          </a:p>
          <a:p>
            <a:r>
              <a:rPr lang="en-US" dirty="0" smtClean="0"/>
              <a:t>Know who is resisting and why</a:t>
            </a:r>
          </a:p>
          <a:p>
            <a:r>
              <a:rPr lang="en-US" dirty="0" smtClean="0"/>
              <a:t>Come back to what’s in it for them</a:t>
            </a:r>
          </a:p>
          <a:p>
            <a:r>
              <a:rPr lang="en-US" dirty="0" smtClean="0"/>
              <a:t>Be flexible and really listen</a:t>
            </a:r>
          </a:p>
          <a:p>
            <a:r>
              <a:rPr lang="en-US" dirty="0" smtClean="0"/>
              <a:t>It is like herding elephants</a:t>
            </a:r>
          </a:p>
          <a:p>
            <a:endParaRPr lang="en-US" dirty="0"/>
          </a:p>
        </p:txBody>
      </p:sp>
    </p:spTree>
    <p:extLst>
      <p:ext uri="{BB962C8B-B14F-4D97-AF65-F5344CB8AC3E}">
        <p14:creationId xmlns:p14="http://schemas.microsoft.com/office/powerpoint/2010/main" val="13719748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Conclusion</a:t>
            </a:r>
            <a:endParaRPr lang="en-US" dirty="0"/>
          </a:p>
        </p:txBody>
      </p:sp>
      <p:sp>
        <p:nvSpPr>
          <p:cNvPr id="3" name="Content Placeholder 2"/>
          <p:cNvSpPr>
            <a:spLocks noGrp="1"/>
          </p:cNvSpPr>
          <p:nvPr>
            <p:ph idx="1"/>
          </p:nvPr>
        </p:nvSpPr>
        <p:spPr>
          <a:xfrm>
            <a:off x="683568" y="1628800"/>
            <a:ext cx="7931224" cy="4525963"/>
          </a:xfrm>
        </p:spPr>
        <p:txBody>
          <a:bodyPr/>
          <a:lstStyle/>
          <a:p>
            <a:r>
              <a:rPr lang="en-US" dirty="0" smtClean="0"/>
              <a:t>Trust is a commodity</a:t>
            </a:r>
          </a:p>
          <a:p>
            <a:r>
              <a:rPr lang="en-US" dirty="0" smtClean="0"/>
              <a:t>Focus on the big services</a:t>
            </a:r>
          </a:p>
          <a:p>
            <a:r>
              <a:rPr lang="en-US" dirty="0" smtClean="0"/>
              <a:t>Make sure everybody is speaking the same language</a:t>
            </a:r>
          </a:p>
          <a:p>
            <a:r>
              <a:rPr lang="en-US" dirty="0" smtClean="0"/>
              <a:t>Don’t underestimate the value of the “quiet approach”</a:t>
            </a:r>
          </a:p>
          <a:p>
            <a:endParaRPr lang="en-US" dirty="0"/>
          </a:p>
        </p:txBody>
      </p:sp>
    </p:spTree>
    <p:extLst>
      <p:ext uri="{BB962C8B-B14F-4D97-AF65-F5344CB8AC3E}">
        <p14:creationId xmlns:p14="http://schemas.microsoft.com/office/powerpoint/2010/main" val="205523164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Questions</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19876728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Integration Background</a:t>
            </a:r>
            <a:endParaRPr lang="en-US" dirty="0"/>
          </a:p>
        </p:txBody>
      </p:sp>
      <p:sp>
        <p:nvSpPr>
          <p:cNvPr id="3" name="Content Placeholder 2"/>
          <p:cNvSpPr>
            <a:spLocks noGrp="1"/>
          </p:cNvSpPr>
          <p:nvPr>
            <p:ph idx="1"/>
          </p:nvPr>
        </p:nvSpPr>
        <p:spPr>
          <a:xfrm>
            <a:off x="467544" y="1340768"/>
            <a:ext cx="8229600" cy="4997151"/>
          </a:xfrm>
        </p:spPr>
        <p:txBody>
          <a:bodyPr>
            <a:normAutofit lnSpcReduction="10000"/>
          </a:bodyPr>
          <a:lstStyle/>
          <a:p>
            <a:r>
              <a:rPr lang="en-US" dirty="0" smtClean="0"/>
              <a:t>We’ve been centralizing services, in a quiet way, for years</a:t>
            </a:r>
          </a:p>
          <a:p>
            <a:r>
              <a:rPr lang="en-US" dirty="0" smtClean="0"/>
              <a:t>Replacing the business school’s email service with the central one</a:t>
            </a:r>
          </a:p>
          <a:p>
            <a:r>
              <a:rPr lang="en-US" dirty="0" smtClean="0"/>
              <a:t>Working out agreements with faculties to take care of their labs</a:t>
            </a:r>
          </a:p>
          <a:p>
            <a:r>
              <a:rPr lang="en-US" dirty="0" smtClean="0"/>
              <a:t>Bringing faculty IT service desks in</a:t>
            </a:r>
          </a:p>
          <a:p>
            <a:r>
              <a:rPr lang="en-US" dirty="0" smtClean="0"/>
              <a:t>Increasing the % of workstations that are centrally supported</a:t>
            </a:r>
          </a:p>
          <a:p>
            <a:r>
              <a:rPr lang="en-US" dirty="0" smtClean="0"/>
              <a:t>Sharing positions with faculties</a:t>
            </a:r>
          </a:p>
          <a:p>
            <a:pPr lvl="1"/>
            <a:endParaRPr lang="en-US" dirty="0" smtClean="0"/>
          </a:p>
          <a:p>
            <a:pPr lvl="1"/>
            <a:endParaRPr lang="en-US" dirty="0"/>
          </a:p>
        </p:txBody>
      </p:sp>
    </p:spTree>
    <p:extLst>
      <p:ext uri="{BB962C8B-B14F-4D97-AF65-F5344CB8AC3E}">
        <p14:creationId xmlns:p14="http://schemas.microsoft.com/office/powerpoint/2010/main" val="3802454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the Initiative is</a:t>
            </a:r>
            <a:endParaRPr lang="en-US" dirty="0"/>
          </a:p>
        </p:txBody>
      </p:sp>
      <p:sp>
        <p:nvSpPr>
          <p:cNvPr id="3" name="Content Placeholder 2"/>
          <p:cNvSpPr>
            <a:spLocks noGrp="1"/>
          </p:cNvSpPr>
          <p:nvPr>
            <p:ph idx="1"/>
          </p:nvPr>
        </p:nvSpPr>
        <p:spPr/>
        <p:txBody>
          <a:bodyPr/>
          <a:lstStyle/>
          <a:p>
            <a:r>
              <a:rPr lang="en-US" dirty="0" smtClean="0"/>
              <a:t>Integrated Service Delivery</a:t>
            </a:r>
          </a:p>
          <a:p>
            <a:r>
              <a:rPr lang="en-US" dirty="0" smtClean="0"/>
              <a:t>IT, Finance, and HR</a:t>
            </a:r>
          </a:p>
          <a:p>
            <a:r>
              <a:rPr lang="en-US" dirty="0" smtClean="0"/>
              <a:t>A new org chart</a:t>
            </a:r>
          </a:p>
          <a:p>
            <a:r>
              <a:rPr lang="en-US" dirty="0" smtClean="0"/>
              <a:t>Central IT accountable for more services</a:t>
            </a:r>
          </a:p>
          <a:p>
            <a:r>
              <a:rPr lang="en-US" dirty="0" smtClean="0"/>
              <a:t>Faculty IT people will report to Central IT</a:t>
            </a:r>
          </a:p>
          <a:p>
            <a:r>
              <a:rPr lang="en-US" dirty="0" smtClean="0"/>
              <a:t>New Partner roles</a:t>
            </a:r>
          </a:p>
          <a:p>
            <a:endParaRPr lang="en-US" dirty="0"/>
          </a:p>
        </p:txBody>
      </p:sp>
    </p:spTree>
    <p:extLst>
      <p:ext uri="{BB962C8B-B14F-4D97-AF65-F5344CB8AC3E}">
        <p14:creationId xmlns:p14="http://schemas.microsoft.com/office/powerpoint/2010/main" val="4139814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 “Not an org chart”</a:t>
            </a:r>
            <a:endParaRPr lang="en-US" dirty="0"/>
          </a:p>
        </p:txBody>
      </p:sp>
      <p:sp>
        <p:nvSpPr>
          <p:cNvPr id="4" name="Rectangle 1"/>
          <p:cNvSpPr>
            <a:spLocks noChangeArrowheads="1"/>
          </p:cNvSpPr>
          <p:nvPr/>
        </p:nvSpPr>
        <p:spPr bwMode="auto">
          <a:xfrm>
            <a:off x="3860361" y="1421408"/>
            <a:ext cx="1555417" cy="341885"/>
          </a:xfrm>
          <a:prstGeom prst="rect">
            <a:avLst/>
          </a:prstGeom>
          <a:solidFill>
            <a:srgbClr val="993366"/>
          </a:solidFill>
          <a:ln w="12700" algn="ctr">
            <a:solidFill>
              <a:schemeClr val="tx1"/>
            </a:solidFill>
            <a:miter lim="800000"/>
            <a:headEnd/>
            <a:tailEnd/>
          </a:ln>
        </p:spPr>
        <p:txBody>
          <a:bodyPr anchor="ctr"/>
          <a:lstStyle/>
          <a:p>
            <a:pPr algn="ctr">
              <a:buNone/>
            </a:pPr>
            <a:r>
              <a:rPr lang="en-US" sz="1000" dirty="0">
                <a:solidFill>
                  <a:schemeClr val="bg1"/>
                </a:solidFill>
              </a:rPr>
              <a:t>CIO</a:t>
            </a:r>
          </a:p>
          <a:p>
            <a:pPr algn="ctr">
              <a:buNone/>
            </a:pPr>
            <a:r>
              <a:rPr lang="en-US" sz="1000" dirty="0">
                <a:solidFill>
                  <a:schemeClr val="bg1"/>
                </a:solidFill>
              </a:rPr>
              <a:t>University of Calgary</a:t>
            </a:r>
          </a:p>
        </p:txBody>
      </p:sp>
      <p:sp>
        <p:nvSpPr>
          <p:cNvPr id="5" name="Rectangle 2"/>
          <p:cNvSpPr>
            <a:spLocks noChangeArrowheads="1"/>
          </p:cNvSpPr>
          <p:nvPr/>
        </p:nvSpPr>
        <p:spPr bwMode="auto">
          <a:xfrm>
            <a:off x="973067" y="2020080"/>
            <a:ext cx="1333439" cy="440420"/>
          </a:xfrm>
          <a:prstGeom prst="rect">
            <a:avLst/>
          </a:prstGeom>
          <a:solidFill>
            <a:srgbClr val="993366"/>
          </a:solidFill>
          <a:ln w="12700" algn="ctr">
            <a:solidFill>
              <a:schemeClr val="tx1"/>
            </a:solidFill>
            <a:miter lim="800000"/>
            <a:headEnd/>
            <a:tailEnd/>
          </a:ln>
        </p:spPr>
        <p:txBody>
          <a:bodyPr anchor="ctr"/>
          <a:lstStyle/>
          <a:p>
            <a:pPr algn="ctr">
              <a:buNone/>
            </a:pPr>
            <a:r>
              <a:rPr lang="en-US" sz="900" dirty="0">
                <a:solidFill>
                  <a:schemeClr val="bg1"/>
                </a:solidFill>
              </a:rPr>
              <a:t>ISD IT Client</a:t>
            </a:r>
          </a:p>
          <a:p>
            <a:pPr algn="ctr">
              <a:buNone/>
            </a:pPr>
            <a:r>
              <a:rPr lang="en-US" sz="900" dirty="0">
                <a:solidFill>
                  <a:schemeClr val="bg1"/>
                </a:solidFill>
              </a:rPr>
              <a:t>Relationship</a:t>
            </a:r>
          </a:p>
          <a:p>
            <a:pPr algn="ctr">
              <a:buNone/>
            </a:pPr>
            <a:r>
              <a:rPr lang="en-US" sz="900" dirty="0">
                <a:solidFill>
                  <a:schemeClr val="bg1"/>
                </a:solidFill>
              </a:rPr>
              <a:t>Management</a:t>
            </a:r>
          </a:p>
        </p:txBody>
      </p:sp>
      <p:sp>
        <p:nvSpPr>
          <p:cNvPr id="6" name="Rectangle 3"/>
          <p:cNvSpPr>
            <a:spLocks noChangeArrowheads="1"/>
          </p:cNvSpPr>
          <p:nvPr/>
        </p:nvSpPr>
        <p:spPr bwMode="auto">
          <a:xfrm>
            <a:off x="2453450" y="2020080"/>
            <a:ext cx="1333438" cy="440420"/>
          </a:xfrm>
          <a:prstGeom prst="rect">
            <a:avLst/>
          </a:prstGeom>
          <a:solidFill>
            <a:srgbClr val="993366"/>
          </a:solidFill>
          <a:ln w="12700" algn="ctr">
            <a:solidFill>
              <a:schemeClr val="tx1"/>
            </a:solidFill>
            <a:miter lim="800000"/>
            <a:headEnd/>
            <a:tailEnd/>
          </a:ln>
        </p:spPr>
        <p:txBody>
          <a:bodyPr anchor="ctr"/>
          <a:lstStyle/>
          <a:p>
            <a:pPr algn="ctr">
              <a:buNone/>
            </a:pPr>
            <a:r>
              <a:rPr lang="en-US" sz="1000" dirty="0" smtClean="0">
                <a:solidFill>
                  <a:schemeClr val="bg1"/>
                </a:solidFill>
              </a:rPr>
              <a:t>Application Services</a:t>
            </a:r>
            <a:endParaRPr lang="en-US" sz="1000" dirty="0">
              <a:solidFill>
                <a:schemeClr val="bg1"/>
              </a:solidFill>
            </a:endParaRPr>
          </a:p>
        </p:txBody>
      </p:sp>
      <p:sp>
        <p:nvSpPr>
          <p:cNvPr id="7" name="Rectangle 4"/>
          <p:cNvSpPr>
            <a:spLocks noChangeArrowheads="1"/>
          </p:cNvSpPr>
          <p:nvPr/>
        </p:nvSpPr>
        <p:spPr bwMode="auto">
          <a:xfrm>
            <a:off x="3935396" y="2020080"/>
            <a:ext cx="1331875" cy="440420"/>
          </a:xfrm>
          <a:prstGeom prst="rect">
            <a:avLst/>
          </a:prstGeom>
          <a:solidFill>
            <a:srgbClr val="993366"/>
          </a:solidFill>
          <a:ln w="12700" algn="ctr">
            <a:solidFill>
              <a:schemeClr val="tx1"/>
            </a:solidFill>
            <a:miter lim="800000"/>
            <a:headEnd/>
            <a:tailEnd/>
          </a:ln>
        </p:spPr>
        <p:txBody>
          <a:bodyPr anchor="ctr"/>
          <a:lstStyle/>
          <a:p>
            <a:pPr algn="ctr">
              <a:buNone/>
            </a:pPr>
            <a:r>
              <a:rPr lang="en-US" sz="1000" dirty="0">
                <a:solidFill>
                  <a:schemeClr val="bg1"/>
                </a:solidFill>
              </a:rPr>
              <a:t>Infrastructure Services</a:t>
            </a:r>
          </a:p>
        </p:txBody>
      </p:sp>
      <p:sp>
        <p:nvSpPr>
          <p:cNvPr id="8" name="Rectangle 5"/>
          <p:cNvSpPr>
            <a:spLocks noChangeArrowheads="1"/>
          </p:cNvSpPr>
          <p:nvPr/>
        </p:nvSpPr>
        <p:spPr bwMode="auto">
          <a:xfrm>
            <a:off x="5415779" y="2020080"/>
            <a:ext cx="1333439" cy="440420"/>
          </a:xfrm>
          <a:prstGeom prst="rect">
            <a:avLst/>
          </a:prstGeom>
          <a:solidFill>
            <a:srgbClr val="993366"/>
          </a:solidFill>
          <a:ln w="12700" algn="ctr">
            <a:solidFill>
              <a:schemeClr val="tx1"/>
            </a:solidFill>
            <a:miter lim="800000"/>
            <a:headEnd/>
            <a:tailEnd/>
          </a:ln>
        </p:spPr>
        <p:txBody>
          <a:bodyPr anchor="ctr"/>
          <a:lstStyle/>
          <a:p>
            <a:pPr algn="ctr">
              <a:buNone/>
            </a:pPr>
            <a:r>
              <a:rPr lang="en-US" sz="1000" dirty="0" smtClean="0">
                <a:solidFill>
                  <a:schemeClr val="bg1"/>
                </a:solidFill>
              </a:rPr>
              <a:t>Information Security </a:t>
            </a:r>
            <a:r>
              <a:rPr lang="en-US" sz="1000" dirty="0">
                <a:solidFill>
                  <a:schemeClr val="bg1"/>
                </a:solidFill>
              </a:rPr>
              <a:t>&amp; Compliance </a:t>
            </a:r>
            <a:endParaRPr lang="en-US" sz="700" dirty="0">
              <a:solidFill>
                <a:schemeClr val="bg1"/>
              </a:solidFill>
            </a:endParaRPr>
          </a:p>
        </p:txBody>
      </p:sp>
      <p:sp>
        <p:nvSpPr>
          <p:cNvPr id="9" name="Rectangle 6"/>
          <p:cNvSpPr>
            <a:spLocks noChangeArrowheads="1"/>
          </p:cNvSpPr>
          <p:nvPr/>
        </p:nvSpPr>
        <p:spPr bwMode="auto">
          <a:xfrm>
            <a:off x="6896162" y="2020080"/>
            <a:ext cx="1333438" cy="440420"/>
          </a:xfrm>
          <a:prstGeom prst="rect">
            <a:avLst/>
          </a:prstGeom>
          <a:noFill/>
          <a:ln w="12700" algn="ctr">
            <a:solidFill>
              <a:schemeClr val="tx1"/>
            </a:solidFill>
            <a:miter lim="800000"/>
            <a:headEnd/>
            <a:tailEnd/>
          </a:ln>
        </p:spPr>
        <p:txBody>
          <a:bodyPr anchor="ctr"/>
          <a:lstStyle/>
          <a:p>
            <a:pPr algn="ctr">
              <a:buNone/>
            </a:pPr>
            <a:r>
              <a:rPr lang="en-US" sz="1100" dirty="0"/>
              <a:t>Office of CIO</a:t>
            </a:r>
          </a:p>
        </p:txBody>
      </p:sp>
      <p:cxnSp>
        <p:nvCxnSpPr>
          <p:cNvPr id="10" name="Straight Connector 9"/>
          <p:cNvCxnSpPr/>
          <p:nvPr/>
        </p:nvCxnSpPr>
        <p:spPr bwMode="auto">
          <a:xfrm rot="5400000" flipH="1" flipV="1">
            <a:off x="1577047" y="1953644"/>
            <a:ext cx="12391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bwMode="auto">
          <a:xfrm>
            <a:off x="1639005" y="1891686"/>
            <a:ext cx="592465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bwMode="auto">
          <a:xfrm rot="5400000" flipH="1" flipV="1">
            <a:off x="3058993" y="1953644"/>
            <a:ext cx="12391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bwMode="auto">
          <a:xfrm rot="5400000" flipH="1" flipV="1">
            <a:off x="4539376" y="1953644"/>
            <a:ext cx="12391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bwMode="auto">
          <a:xfrm rot="5400000" flipH="1" flipV="1">
            <a:off x="6019758" y="1953644"/>
            <a:ext cx="12391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bwMode="auto">
          <a:xfrm rot="5400000" flipH="1" flipV="1">
            <a:off x="7501704" y="1953644"/>
            <a:ext cx="12391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bwMode="auto">
          <a:xfrm rot="5400000" flipH="1" flipV="1">
            <a:off x="4612848" y="1825251"/>
            <a:ext cx="12391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Rectangle 16"/>
          <p:cNvSpPr>
            <a:spLocks noChangeArrowheads="1"/>
          </p:cNvSpPr>
          <p:nvPr/>
        </p:nvSpPr>
        <p:spPr bwMode="auto">
          <a:xfrm>
            <a:off x="1195047" y="2551569"/>
            <a:ext cx="1111460" cy="410561"/>
          </a:xfrm>
          <a:prstGeom prst="rect">
            <a:avLst/>
          </a:prstGeom>
          <a:noFill/>
          <a:ln w="12700" algn="ctr">
            <a:solidFill>
              <a:schemeClr val="tx1"/>
            </a:solidFill>
            <a:miter lim="800000"/>
            <a:headEnd/>
            <a:tailEnd/>
          </a:ln>
        </p:spPr>
        <p:txBody>
          <a:bodyPr anchor="ctr"/>
          <a:lstStyle/>
          <a:p>
            <a:pPr algn="ctr">
              <a:buNone/>
            </a:pPr>
            <a:r>
              <a:rPr lang="en-US" sz="1000" dirty="0"/>
              <a:t>ISD IT Partners</a:t>
            </a:r>
          </a:p>
        </p:txBody>
      </p:sp>
      <p:sp>
        <p:nvSpPr>
          <p:cNvPr id="18" name="Rectangle 17"/>
          <p:cNvSpPr>
            <a:spLocks noChangeArrowheads="1"/>
          </p:cNvSpPr>
          <p:nvPr/>
        </p:nvSpPr>
        <p:spPr bwMode="auto">
          <a:xfrm>
            <a:off x="1195047" y="4802935"/>
            <a:ext cx="1111460" cy="273210"/>
          </a:xfrm>
          <a:prstGeom prst="rect">
            <a:avLst/>
          </a:prstGeom>
          <a:noFill/>
          <a:ln w="12700" algn="ctr">
            <a:solidFill>
              <a:schemeClr val="tx1"/>
            </a:solidFill>
            <a:prstDash val="dash"/>
            <a:miter lim="800000"/>
            <a:headEnd/>
            <a:tailEnd/>
          </a:ln>
        </p:spPr>
        <p:txBody>
          <a:bodyPr lIns="45720" rIns="45720" anchor="ctr"/>
          <a:lstStyle/>
          <a:p>
            <a:pPr algn="ctr">
              <a:buNone/>
            </a:pPr>
            <a:r>
              <a:rPr lang="en-US" sz="1000" dirty="0"/>
              <a:t>Communications</a:t>
            </a:r>
          </a:p>
        </p:txBody>
      </p:sp>
      <p:sp>
        <p:nvSpPr>
          <p:cNvPr id="19" name="Rectangle 18"/>
          <p:cNvSpPr>
            <a:spLocks noChangeArrowheads="1"/>
          </p:cNvSpPr>
          <p:nvPr/>
        </p:nvSpPr>
        <p:spPr bwMode="auto">
          <a:xfrm>
            <a:off x="4157376" y="2799399"/>
            <a:ext cx="1109896" cy="410561"/>
          </a:xfrm>
          <a:prstGeom prst="rect">
            <a:avLst/>
          </a:prstGeom>
          <a:noFill/>
          <a:ln w="12700" algn="ctr">
            <a:solidFill>
              <a:schemeClr val="tx1"/>
            </a:solidFill>
            <a:miter lim="800000"/>
            <a:headEnd/>
            <a:tailEnd/>
          </a:ln>
        </p:spPr>
        <p:txBody>
          <a:bodyPr anchor="ctr"/>
          <a:lstStyle/>
          <a:p>
            <a:pPr algn="ctr">
              <a:buNone/>
            </a:pPr>
            <a:r>
              <a:rPr lang="en-US" sz="1000" dirty="0"/>
              <a:t>Client Services</a:t>
            </a:r>
          </a:p>
        </p:txBody>
      </p:sp>
      <p:sp>
        <p:nvSpPr>
          <p:cNvPr id="20" name="Rectangle 19"/>
          <p:cNvSpPr>
            <a:spLocks noChangeArrowheads="1"/>
          </p:cNvSpPr>
          <p:nvPr/>
        </p:nvSpPr>
        <p:spPr bwMode="auto">
          <a:xfrm>
            <a:off x="4157376" y="4108715"/>
            <a:ext cx="1109896" cy="412054"/>
          </a:xfrm>
          <a:prstGeom prst="rect">
            <a:avLst/>
          </a:prstGeom>
          <a:noFill/>
          <a:ln w="12700" algn="ctr">
            <a:solidFill>
              <a:schemeClr val="tx1"/>
            </a:solidFill>
            <a:miter lim="800000"/>
            <a:headEnd/>
            <a:tailEnd/>
          </a:ln>
        </p:spPr>
        <p:txBody>
          <a:bodyPr anchor="ctr"/>
          <a:lstStyle/>
          <a:p>
            <a:pPr algn="ctr">
              <a:buNone/>
            </a:pPr>
            <a:r>
              <a:rPr lang="en-US" sz="1000" dirty="0"/>
              <a:t>Infra Sol’n Engineering</a:t>
            </a:r>
          </a:p>
        </p:txBody>
      </p:sp>
      <p:sp>
        <p:nvSpPr>
          <p:cNvPr id="21" name="Rectangle 24"/>
          <p:cNvSpPr>
            <a:spLocks noChangeArrowheads="1"/>
          </p:cNvSpPr>
          <p:nvPr/>
        </p:nvSpPr>
        <p:spPr bwMode="auto">
          <a:xfrm>
            <a:off x="7119704" y="2542612"/>
            <a:ext cx="1109896" cy="410561"/>
          </a:xfrm>
          <a:prstGeom prst="rect">
            <a:avLst/>
          </a:prstGeom>
          <a:noFill/>
          <a:ln w="12700" algn="ctr">
            <a:solidFill>
              <a:schemeClr val="tx1"/>
            </a:solidFill>
            <a:miter lim="800000"/>
            <a:headEnd/>
            <a:tailEnd/>
          </a:ln>
        </p:spPr>
        <p:txBody>
          <a:bodyPr anchor="ctr"/>
          <a:lstStyle/>
          <a:p>
            <a:pPr algn="ctr">
              <a:buNone/>
            </a:pPr>
            <a:r>
              <a:rPr lang="en-US" sz="1000" dirty="0" smtClean="0"/>
              <a:t>Strategic </a:t>
            </a:r>
            <a:r>
              <a:rPr lang="en-US" sz="1000" dirty="0"/>
              <a:t>Plan</a:t>
            </a:r>
          </a:p>
        </p:txBody>
      </p:sp>
      <p:sp>
        <p:nvSpPr>
          <p:cNvPr id="22" name="Rectangle 25"/>
          <p:cNvSpPr>
            <a:spLocks noChangeArrowheads="1"/>
          </p:cNvSpPr>
          <p:nvPr/>
        </p:nvSpPr>
        <p:spPr bwMode="auto">
          <a:xfrm>
            <a:off x="7119704" y="5761408"/>
            <a:ext cx="1109896" cy="274702"/>
          </a:xfrm>
          <a:prstGeom prst="rect">
            <a:avLst/>
          </a:prstGeom>
          <a:noFill/>
          <a:ln w="12700" algn="ctr">
            <a:solidFill>
              <a:schemeClr val="tx1"/>
            </a:solidFill>
            <a:prstDash val="dash"/>
            <a:miter lim="800000"/>
            <a:headEnd/>
            <a:tailEnd/>
          </a:ln>
        </p:spPr>
        <p:txBody>
          <a:bodyPr anchor="ctr"/>
          <a:lstStyle/>
          <a:p>
            <a:pPr algn="ctr">
              <a:buNone/>
            </a:pPr>
            <a:r>
              <a:rPr lang="en-US" sz="900" dirty="0"/>
              <a:t>Budget &amp; Asset Mgmt</a:t>
            </a:r>
          </a:p>
        </p:txBody>
      </p:sp>
      <p:sp>
        <p:nvSpPr>
          <p:cNvPr id="23" name="Rectangle 28"/>
          <p:cNvSpPr>
            <a:spLocks noChangeArrowheads="1"/>
          </p:cNvSpPr>
          <p:nvPr/>
        </p:nvSpPr>
        <p:spPr bwMode="auto">
          <a:xfrm>
            <a:off x="4157376" y="2526190"/>
            <a:ext cx="814444" cy="204533"/>
          </a:xfrm>
          <a:prstGeom prst="rect">
            <a:avLst/>
          </a:prstGeom>
          <a:noFill/>
          <a:ln w="12700" algn="ctr">
            <a:solidFill>
              <a:schemeClr val="tx1"/>
            </a:solidFill>
            <a:miter lim="800000"/>
            <a:headEnd/>
            <a:tailEnd/>
          </a:ln>
        </p:spPr>
        <p:txBody>
          <a:bodyPr anchor="ctr"/>
          <a:lstStyle/>
          <a:p>
            <a:pPr algn="ctr">
              <a:buNone/>
            </a:pPr>
            <a:r>
              <a:rPr lang="en-US" sz="800" dirty="0"/>
              <a:t>Problem &amp; Change</a:t>
            </a:r>
          </a:p>
        </p:txBody>
      </p:sp>
      <p:sp>
        <p:nvSpPr>
          <p:cNvPr id="24" name="Rectangle 29"/>
          <p:cNvSpPr>
            <a:spLocks noChangeArrowheads="1"/>
          </p:cNvSpPr>
          <p:nvPr/>
        </p:nvSpPr>
        <p:spPr bwMode="auto">
          <a:xfrm>
            <a:off x="4157376" y="6095828"/>
            <a:ext cx="1109896" cy="204534"/>
          </a:xfrm>
          <a:prstGeom prst="rect">
            <a:avLst/>
          </a:prstGeom>
          <a:noFill/>
          <a:ln w="12700" algn="ctr">
            <a:solidFill>
              <a:schemeClr val="tx1"/>
            </a:solidFill>
            <a:prstDash val="dash"/>
            <a:miter lim="800000"/>
            <a:headEnd/>
            <a:tailEnd/>
          </a:ln>
        </p:spPr>
        <p:txBody>
          <a:bodyPr anchor="ctr"/>
          <a:lstStyle/>
          <a:p>
            <a:pPr algn="ctr">
              <a:buNone/>
            </a:pPr>
            <a:r>
              <a:rPr lang="en-US" sz="1000" dirty="0"/>
              <a:t>Facilities</a:t>
            </a:r>
          </a:p>
        </p:txBody>
      </p:sp>
      <p:sp>
        <p:nvSpPr>
          <p:cNvPr id="25" name="Rectangle 30"/>
          <p:cNvSpPr>
            <a:spLocks noChangeArrowheads="1"/>
          </p:cNvSpPr>
          <p:nvPr/>
        </p:nvSpPr>
        <p:spPr bwMode="auto">
          <a:xfrm>
            <a:off x="4157376" y="5616592"/>
            <a:ext cx="1109896" cy="410560"/>
          </a:xfrm>
          <a:prstGeom prst="rect">
            <a:avLst/>
          </a:prstGeom>
          <a:noFill/>
          <a:ln w="12700" algn="ctr">
            <a:solidFill>
              <a:schemeClr val="tx1"/>
            </a:solidFill>
            <a:miter lim="800000"/>
            <a:headEnd/>
            <a:tailEnd/>
          </a:ln>
        </p:spPr>
        <p:txBody>
          <a:bodyPr anchor="ctr"/>
          <a:lstStyle/>
          <a:p>
            <a:pPr algn="ctr">
              <a:buNone/>
            </a:pPr>
            <a:r>
              <a:rPr lang="en-US" sz="1000" dirty="0" smtClean="0"/>
              <a:t>Service Operations</a:t>
            </a:r>
            <a:endParaRPr lang="en-US" sz="1000" dirty="0"/>
          </a:p>
        </p:txBody>
      </p:sp>
      <p:sp>
        <p:nvSpPr>
          <p:cNvPr id="26" name="Rectangle 35"/>
          <p:cNvSpPr>
            <a:spLocks noChangeArrowheads="1"/>
          </p:cNvSpPr>
          <p:nvPr/>
        </p:nvSpPr>
        <p:spPr bwMode="auto">
          <a:xfrm>
            <a:off x="4452826" y="3826547"/>
            <a:ext cx="814445" cy="206027"/>
          </a:xfrm>
          <a:prstGeom prst="rect">
            <a:avLst/>
          </a:prstGeom>
          <a:noFill/>
          <a:ln w="12700" algn="ctr">
            <a:solidFill>
              <a:schemeClr val="tx1"/>
            </a:solidFill>
            <a:miter lim="800000"/>
            <a:headEnd/>
            <a:tailEnd/>
          </a:ln>
        </p:spPr>
        <p:txBody>
          <a:bodyPr anchor="ctr"/>
          <a:lstStyle/>
          <a:p>
            <a:pPr algn="ctr">
              <a:buNone/>
            </a:pPr>
            <a:r>
              <a:rPr lang="en-US" sz="800" dirty="0"/>
              <a:t>Access Provisioning</a:t>
            </a:r>
          </a:p>
        </p:txBody>
      </p:sp>
      <p:sp>
        <p:nvSpPr>
          <p:cNvPr id="27" name="Rectangle 36"/>
          <p:cNvSpPr>
            <a:spLocks noChangeArrowheads="1"/>
          </p:cNvSpPr>
          <p:nvPr/>
        </p:nvSpPr>
        <p:spPr bwMode="auto">
          <a:xfrm>
            <a:off x="7119704" y="6103293"/>
            <a:ext cx="1109896" cy="206027"/>
          </a:xfrm>
          <a:prstGeom prst="rect">
            <a:avLst/>
          </a:prstGeom>
          <a:noFill/>
          <a:ln w="12700" algn="ctr">
            <a:solidFill>
              <a:schemeClr val="tx1"/>
            </a:solidFill>
            <a:prstDash val="dash"/>
            <a:miter lim="800000"/>
            <a:headEnd/>
            <a:tailEnd/>
          </a:ln>
        </p:spPr>
        <p:txBody>
          <a:bodyPr anchor="ctr"/>
          <a:lstStyle/>
          <a:p>
            <a:pPr algn="ctr">
              <a:buNone/>
            </a:pPr>
            <a:r>
              <a:rPr lang="en-US" sz="1000" dirty="0"/>
              <a:t>HR</a:t>
            </a:r>
          </a:p>
        </p:txBody>
      </p:sp>
      <p:sp>
        <p:nvSpPr>
          <p:cNvPr id="28" name="Rectangle 37"/>
          <p:cNvSpPr>
            <a:spLocks noChangeArrowheads="1"/>
          </p:cNvSpPr>
          <p:nvPr/>
        </p:nvSpPr>
        <p:spPr bwMode="auto">
          <a:xfrm>
            <a:off x="7415156" y="4528232"/>
            <a:ext cx="814444" cy="274702"/>
          </a:xfrm>
          <a:prstGeom prst="rect">
            <a:avLst/>
          </a:prstGeom>
          <a:noFill/>
          <a:ln w="12700" algn="ctr">
            <a:solidFill>
              <a:schemeClr val="tx1"/>
            </a:solidFill>
            <a:prstDash val="dash"/>
            <a:miter lim="800000"/>
            <a:headEnd/>
            <a:tailEnd/>
          </a:ln>
        </p:spPr>
        <p:txBody>
          <a:bodyPr anchor="ctr"/>
          <a:lstStyle/>
          <a:p>
            <a:pPr algn="ctr">
              <a:buNone/>
            </a:pPr>
            <a:r>
              <a:rPr lang="en-US" sz="800" dirty="0" smtClean="0"/>
              <a:t>IT </a:t>
            </a:r>
            <a:r>
              <a:rPr lang="en-US" sz="800" dirty="0"/>
              <a:t>Vendor Mgmt</a:t>
            </a:r>
          </a:p>
        </p:txBody>
      </p:sp>
      <p:sp>
        <p:nvSpPr>
          <p:cNvPr id="29" name="Rectangle 39"/>
          <p:cNvSpPr>
            <a:spLocks noChangeArrowheads="1"/>
          </p:cNvSpPr>
          <p:nvPr/>
        </p:nvSpPr>
        <p:spPr bwMode="auto">
          <a:xfrm>
            <a:off x="7119704" y="3296551"/>
            <a:ext cx="1109896" cy="410560"/>
          </a:xfrm>
          <a:prstGeom prst="rect">
            <a:avLst/>
          </a:prstGeom>
          <a:solidFill>
            <a:srgbClr val="993366"/>
          </a:solidFill>
          <a:ln w="12700" algn="ctr">
            <a:solidFill>
              <a:schemeClr val="tx1"/>
            </a:solidFill>
            <a:miter lim="800000"/>
            <a:headEnd/>
            <a:tailEnd/>
          </a:ln>
        </p:spPr>
        <p:txBody>
          <a:bodyPr anchor="ctr"/>
          <a:lstStyle/>
          <a:p>
            <a:pPr algn="ctr">
              <a:buNone/>
            </a:pPr>
            <a:r>
              <a:rPr lang="en-US" sz="900" dirty="0" smtClean="0">
                <a:solidFill>
                  <a:schemeClr val="bg1"/>
                </a:solidFill>
              </a:rPr>
              <a:t>IT Service Delivery</a:t>
            </a:r>
            <a:endParaRPr lang="en-US" sz="900" dirty="0">
              <a:solidFill>
                <a:schemeClr val="bg1"/>
              </a:solidFill>
            </a:endParaRPr>
          </a:p>
        </p:txBody>
      </p:sp>
      <p:cxnSp>
        <p:nvCxnSpPr>
          <p:cNvPr id="30" name="Straight Connector 29"/>
          <p:cNvCxnSpPr/>
          <p:nvPr/>
        </p:nvCxnSpPr>
        <p:spPr bwMode="auto">
          <a:xfrm rot="5400000" flipH="1" flipV="1">
            <a:off x="-194101" y="3699647"/>
            <a:ext cx="248128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a:stCxn id="17" idx="1"/>
          </p:cNvCxnSpPr>
          <p:nvPr/>
        </p:nvCxnSpPr>
        <p:spPr bwMode="auto">
          <a:xfrm rot="10800000">
            <a:off x="1046540" y="2756104"/>
            <a:ext cx="14850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bwMode="auto">
          <a:xfrm rot="5400000" flipH="1" flipV="1">
            <a:off x="2117924" y="2868075"/>
            <a:ext cx="82112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bwMode="auto">
          <a:xfrm rot="5400000" flipH="1" flipV="1">
            <a:off x="2157612" y="4310262"/>
            <a:ext cx="37025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bwMode="auto">
          <a:xfrm rot="10800000">
            <a:off x="4008868" y="3005425"/>
            <a:ext cx="14850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bwMode="auto">
          <a:xfrm rot="10800000">
            <a:off x="4008868" y="4314741"/>
            <a:ext cx="14850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bwMode="auto">
          <a:xfrm rot="5400000" flipH="1" flipV="1">
            <a:off x="5117702" y="4313995"/>
            <a:ext cx="370699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bwMode="auto">
          <a:xfrm rot="10800000">
            <a:off x="6971197" y="2748638"/>
            <a:ext cx="14850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bwMode="auto">
          <a:xfrm rot="10800000">
            <a:off x="4008868" y="2594865"/>
            <a:ext cx="14850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bwMode="auto">
          <a:xfrm rot="10800000">
            <a:off x="4008868" y="5821126"/>
            <a:ext cx="14850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Rectangle 72"/>
          <p:cNvSpPr>
            <a:spLocks noChangeArrowheads="1"/>
          </p:cNvSpPr>
          <p:nvPr/>
        </p:nvSpPr>
        <p:spPr bwMode="auto">
          <a:xfrm>
            <a:off x="2698878" y="4390881"/>
            <a:ext cx="1111460" cy="412054"/>
          </a:xfrm>
          <a:prstGeom prst="rect">
            <a:avLst/>
          </a:prstGeom>
          <a:noFill/>
          <a:ln w="12700" algn="ctr">
            <a:solidFill>
              <a:schemeClr val="tx1"/>
            </a:solidFill>
            <a:miter lim="800000"/>
            <a:headEnd/>
            <a:tailEnd/>
          </a:ln>
        </p:spPr>
        <p:txBody>
          <a:bodyPr anchor="ctr"/>
          <a:lstStyle/>
          <a:p>
            <a:pPr algn="ctr">
              <a:buNone/>
            </a:pPr>
            <a:r>
              <a:rPr lang="en-US" sz="1000" dirty="0" smtClean="0"/>
              <a:t>Data Management</a:t>
            </a:r>
            <a:endParaRPr lang="en-US" sz="1000" dirty="0"/>
          </a:p>
        </p:txBody>
      </p:sp>
      <p:sp>
        <p:nvSpPr>
          <p:cNvPr id="41" name="Rectangle 73"/>
          <p:cNvSpPr>
            <a:spLocks noChangeArrowheads="1"/>
          </p:cNvSpPr>
          <p:nvPr/>
        </p:nvSpPr>
        <p:spPr bwMode="auto">
          <a:xfrm>
            <a:off x="2698878" y="2581428"/>
            <a:ext cx="1111460" cy="410561"/>
          </a:xfrm>
          <a:prstGeom prst="rect">
            <a:avLst/>
          </a:prstGeom>
          <a:noFill/>
          <a:ln w="12700" algn="ctr">
            <a:solidFill>
              <a:schemeClr val="tx1"/>
            </a:solidFill>
            <a:miter lim="800000"/>
            <a:headEnd/>
            <a:tailEnd/>
          </a:ln>
        </p:spPr>
        <p:txBody>
          <a:bodyPr anchor="ctr"/>
          <a:lstStyle/>
          <a:p>
            <a:pPr algn="ctr">
              <a:buNone/>
            </a:pPr>
            <a:r>
              <a:rPr lang="en-US" sz="1000" dirty="0"/>
              <a:t>Solutions/</a:t>
            </a:r>
          </a:p>
          <a:p>
            <a:pPr algn="ctr">
              <a:buNone/>
            </a:pPr>
            <a:r>
              <a:rPr lang="en-US" sz="1000" dirty="0"/>
              <a:t>Business Analysis</a:t>
            </a:r>
          </a:p>
        </p:txBody>
      </p:sp>
      <p:cxnSp>
        <p:nvCxnSpPr>
          <p:cNvPr id="42" name="Straight Connector 41"/>
          <p:cNvCxnSpPr/>
          <p:nvPr/>
        </p:nvCxnSpPr>
        <p:spPr bwMode="auto">
          <a:xfrm rot="5400000" flipH="1" flipV="1">
            <a:off x="1570013" y="4195306"/>
            <a:ext cx="191694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bwMode="auto">
          <a:xfrm rot="10800000">
            <a:off x="2528486" y="4619303"/>
            <a:ext cx="14850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bwMode="auto">
          <a:xfrm rot="10800000">
            <a:off x="2528486" y="2720273"/>
            <a:ext cx="14850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Rectangle 17"/>
          <p:cNvSpPr>
            <a:spLocks noChangeArrowheads="1"/>
          </p:cNvSpPr>
          <p:nvPr/>
        </p:nvSpPr>
        <p:spPr bwMode="auto">
          <a:xfrm>
            <a:off x="1195047" y="3784744"/>
            <a:ext cx="1111460" cy="410561"/>
          </a:xfrm>
          <a:prstGeom prst="rect">
            <a:avLst/>
          </a:prstGeom>
          <a:noFill/>
          <a:ln w="12700" algn="ctr">
            <a:solidFill>
              <a:schemeClr val="tx1"/>
            </a:solidFill>
            <a:miter lim="800000"/>
            <a:headEnd/>
            <a:tailEnd/>
          </a:ln>
        </p:spPr>
        <p:txBody>
          <a:bodyPr anchor="ctr"/>
          <a:lstStyle/>
          <a:p>
            <a:pPr algn="ctr">
              <a:buNone/>
            </a:pPr>
            <a:r>
              <a:rPr lang="en-US" sz="1000" dirty="0"/>
              <a:t>Solutions Implementation &amp; Planning</a:t>
            </a:r>
          </a:p>
        </p:txBody>
      </p:sp>
      <p:cxnSp>
        <p:nvCxnSpPr>
          <p:cNvPr id="46" name="Straight Connector 42"/>
          <p:cNvCxnSpPr>
            <a:cxnSpLocks noChangeShapeType="1"/>
          </p:cNvCxnSpPr>
          <p:nvPr/>
        </p:nvCxnSpPr>
        <p:spPr bwMode="auto">
          <a:xfrm flipH="1">
            <a:off x="1046540" y="3989279"/>
            <a:ext cx="148507" cy="0"/>
          </a:xfrm>
          <a:prstGeom prst="line">
            <a:avLst/>
          </a:prstGeom>
          <a:noFill/>
          <a:ln w="9525" algn="ctr">
            <a:solidFill>
              <a:schemeClr val="tx1"/>
            </a:solidFill>
            <a:round/>
            <a:headEnd/>
            <a:tailEnd/>
          </a:ln>
        </p:spPr>
      </p:cxnSp>
      <p:sp>
        <p:nvSpPr>
          <p:cNvPr id="47" name="Rectangle 73"/>
          <p:cNvSpPr>
            <a:spLocks noChangeArrowheads="1"/>
          </p:cNvSpPr>
          <p:nvPr/>
        </p:nvSpPr>
        <p:spPr bwMode="auto">
          <a:xfrm>
            <a:off x="2676992" y="4947751"/>
            <a:ext cx="1109896" cy="412054"/>
          </a:xfrm>
          <a:prstGeom prst="rect">
            <a:avLst/>
          </a:prstGeom>
          <a:noFill/>
          <a:ln w="12700" algn="ctr">
            <a:solidFill>
              <a:schemeClr val="tx1"/>
            </a:solidFill>
            <a:miter lim="800000"/>
            <a:headEnd/>
            <a:tailEnd/>
          </a:ln>
        </p:spPr>
        <p:txBody>
          <a:bodyPr anchor="ctr"/>
          <a:lstStyle/>
          <a:p>
            <a:pPr algn="ctr">
              <a:buNone/>
            </a:pPr>
            <a:r>
              <a:rPr lang="en-US" sz="1000" dirty="0"/>
              <a:t>Quality Assurance</a:t>
            </a:r>
          </a:p>
        </p:txBody>
      </p:sp>
      <p:cxnSp>
        <p:nvCxnSpPr>
          <p:cNvPr id="48" name="Straight Connector 84"/>
          <p:cNvCxnSpPr/>
          <p:nvPr/>
        </p:nvCxnSpPr>
        <p:spPr bwMode="auto">
          <a:xfrm rot="10800000">
            <a:off x="2528486" y="5153778"/>
            <a:ext cx="14850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Rectangle 38"/>
          <p:cNvSpPr>
            <a:spLocks noChangeArrowheads="1"/>
          </p:cNvSpPr>
          <p:nvPr/>
        </p:nvSpPr>
        <p:spPr bwMode="auto">
          <a:xfrm>
            <a:off x="7119704" y="4871611"/>
            <a:ext cx="1109896" cy="410561"/>
          </a:xfrm>
          <a:prstGeom prst="rect">
            <a:avLst/>
          </a:prstGeom>
          <a:solidFill>
            <a:srgbClr val="993366"/>
          </a:solidFill>
          <a:ln w="12700" algn="ctr">
            <a:solidFill>
              <a:schemeClr val="tx1"/>
            </a:solidFill>
            <a:miter lim="800000"/>
            <a:headEnd/>
            <a:tailEnd/>
          </a:ln>
        </p:spPr>
        <p:txBody>
          <a:bodyPr anchor="ctr"/>
          <a:lstStyle/>
          <a:p>
            <a:pPr algn="ctr">
              <a:buNone/>
            </a:pPr>
            <a:r>
              <a:rPr lang="en-US" sz="1000" dirty="0" smtClean="0">
                <a:solidFill>
                  <a:schemeClr val="bg1"/>
                </a:solidFill>
              </a:rPr>
              <a:t>IT Enterprise Architecture</a:t>
            </a:r>
            <a:endParaRPr lang="en-US" sz="1000" dirty="0">
              <a:solidFill>
                <a:schemeClr val="bg1"/>
              </a:solidFill>
            </a:endParaRPr>
          </a:p>
        </p:txBody>
      </p:sp>
      <p:cxnSp>
        <p:nvCxnSpPr>
          <p:cNvPr id="50" name="Straight Connector 49"/>
          <p:cNvCxnSpPr/>
          <p:nvPr/>
        </p:nvCxnSpPr>
        <p:spPr bwMode="auto">
          <a:xfrm rot="10800000">
            <a:off x="6971197" y="5076145"/>
            <a:ext cx="14850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1" name="Text Box 57"/>
          <p:cNvSpPr txBox="1">
            <a:spLocks noChangeArrowheads="1"/>
          </p:cNvSpPr>
          <p:nvPr/>
        </p:nvSpPr>
        <p:spPr bwMode="auto">
          <a:xfrm>
            <a:off x="4305882" y="3209960"/>
            <a:ext cx="178209" cy="329941"/>
          </a:xfrm>
          <a:prstGeom prst="rect">
            <a:avLst/>
          </a:prstGeom>
          <a:noFill/>
          <a:ln w="9525">
            <a:noFill/>
            <a:miter lim="800000"/>
            <a:headEnd/>
            <a:tailEnd/>
          </a:ln>
        </p:spPr>
        <p:txBody>
          <a:bodyPr wrap="none">
            <a:spAutoFit/>
          </a:bodyPr>
          <a:lstStyle/>
          <a:p>
            <a:endParaRPr lang="en-CA" sz="1800" dirty="0"/>
          </a:p>
        </p:txBody>
      </p:sp>
      <p:sp>
        <p:nvSpPr>
          <p:cNvPr id="52" name="Rectangle 20"/>
          <p:cNvSpPr>
            <a:spLocks noChangeArrowheads="1"/>
          </p:cNvSpPr>
          <p:nvPr/>
        </p:nvSpPr>
        <p:spPr bwMode="auto">
          <a:xfrm>
            <a:off x="4452826" y="3209960"/>
            <a:ext cx="814445" cy="206027"/>
          </a:xfrm>
          <a:prstGeom prst="rect">
            <a:avLst/>
          </a:prstGeom>
          <a:noFill/>
          <a:ln w="12700" algn="ctr">
            <a:solidFill>
              <a:schemeClr val="tx1"/>
            </a:solidFill>
            <a:miter lim="800000"/>
            <a:headEnd/>
            <a:tailEnd/>
          </a:ln>
        </p:spPr>
        <p:txBody>
          <a:bodyPr anchor="ctr"/>
          <a:lstStyle/>
          <a:p>
            <a:pPr algn="ctr">
              <a:buNone/>
            </a:pPr>
            <a:r>
              <a:rPr lang="en-US" sz="800" dirty="0"/>
              <a:t>Help Desk</a:t>
            </a:r>
          </a:p>
        </p:txBody>
      </p:sp>
      <p:sp>
        <p:nvSpPr>
          <p:cNvPr id="53" name="Rectangle 20"/>
          <p:cNvSpPr>
            <a:spLocks noChangeArrowheads="1"/>
          </p:cNvSpPr>
          <p:nvPr/>
        </p:nvSpPr>
        <p:spPr bwMode="auto">
          <a:xfrm>
            <a:off x="4452826" y="3415987"/>
            <a:ext cx="814445" cy="206027"/>
          </a:xfrm>
          <a:prstGeom prst="rect">
            <a:avLst/>
          </a:prstGeom>
          <a:noFill/>
          <a:ln w="12700" algn="ctr">
            <a:solidFill>
              <a:schemeClr val="tx1"/>
            </a:solidFill>
            <a:miter lim="800000"/>
            <a:headEnd/>
            <a:tailEnd/>
          </a:ln>
        </p:spPr>
        <p:txBody>
          <a:bodyPr anchor="ctr"/>
          <a:lstStyle/>
          <a:p>
            <a:pPr algn="ctr">
              <a:buNone/>
            </a:pPr>
            <a:r>
              <a:rPr lang="en-US" sz="700" dirty="0"/>
              <a:t>Desk Side, Labs &amp; Print</a:t>
            </a:r>
          </a:p>
        </p:txBody>
      </p:sp>
      <p:sp>
        <p:nvSpPr>
          <p:cNvPr id="54" name="Rectangle 20"/>
          <p:cNvSpPr>
            <a:spLocks noChangeArrowheads="1"/>
          </p:cNvSpPr>
          <p:nvPr/>
        </p:nvSpPr>
        <p:spPr bwMode="auto">
          <a:xfrm>
            <a:off x="4452826" y="3622013"/>
            <a:ext cx="814445" cy="204533"/>
          </a:xfrm>
          <a:prstGeom prst="rect">
            <a:avLst/>
          </a:prstGeom>
          <a:noFill/>
          <a:ln w="12700" algn="ctr">
            <a:solidFill>
              <a:schemeClr val="tx1"/>
            </a:solidFill>
            <a:miter lim="800000"/>
            <a:headEnd/>
            <a:tailEnd/>
          </a:ln>
        </p:spPr>
        <p:txBody>
          <a:bodyPr anchor="ctr"/>
          <a:lstStyle/>
          <a:p>
            <a:pPr algn="ctr">
              <a:buNone/>
            </a:pPr>
            <a:r>
              <a:rPr lang="en-US" sz="800" dirty="0"/>
              <a:t>Com/Media</a:t>
            </a:r>
          </a:p>
        </p:txBody>
      </p:sp>
      <p:sp>
        <p:nvSpPr>
          <p:cNvPr id="55" name="Rectangle 20"/>
          <p:cNvSpPr>
            <a:spLocks noChangeArrowheads="1"/>
          </p:cNvSpPr>
          <p:nvPr/>
        </p:nvSpPr>
        <p:spPr bwMode="auto">
          <a:xfrm>
            <a:off x="4452826" y="4520768"/>
            <a:ext cx="814445" cy="204533"/>
          </a:xfrm>
          <a:prstGeom prst="rect">
            <a:avLst/>
          </a:prstGeom>
          <a:noFill/>
          <a:ln w="12700" algn="ctr">
            <a:solidFill>
              <a:schemeClr val="tx1"/>
            </a:solidFill>
            <a:miter lim="800000"/>
            <a:headEnd/>
            <a:tailEnd/>
          </a:ln>
        </p:spPr>
        <p:txBody>
          <a:bodyPr anchor="ctr"/>
          <a:lstStyle/>
          <a:p>
            <a:pPr algn="ctr">
              <a:buNone/>
            </a:pPr>
            <a:r>
              <a:rPr lang="en-US" sz="800" dirty="0"/>
              <a:t>Server</a:t>
            </a:r>
          </a:p>
        </p:txBody>
      </p:sp>
      <p:sp>
        <p:nvSpPr>
          <p:cNvPr id="56" name="Rectangle 20"/>
          <p:cNvSpPr>
            <a:spLocks noChangeArrowheads="1"/>
          </p:cNvSpPr>
          <p:nvPr/>
        </p:nvSpPr>
        <p:spPr bwMode="auto">
          <a:xfrm>
            <a:off x="4452826" y="4725302"/>
            <a:ext cx="814445" cy="206027"/>
          </a:xfrm>
          <a:prstGeom prst="rect">
            <a:avLst/>
          </a:prstGeom>
          <a:noFill/>
          <a:ln w="12700" algn="ctr">
            <a:solidFill>
              <a:schemeClr val="tx1"/>
            </a:solidFill>
            <a:miter lim="800000"/>
            <a:headEnd/>
            <a:tailEnd/>
          </a:ln>
        </p:spPr>
        <p:txBody>
          <a:bodyPr anchor="ctr"/>
          <a:lstStyle/>
          <a:p>
            <a:pPr algn="ctr">
              <a:buNone/>
            </a:pPr>
            <a:r>
              <a:rPr lang="en-US" sz="800" dirty="0"/>
              <a:t>Storage</a:t>
            </a:r>
          </a:p>
        </p:txBody>
      </p:sp>
      <p:sp>
        <p:nvSpPr>
          <p:cNvPr id="57" name="Rectangle 20"/>
          <p:cNvSpPr>
            <a:spLocks noChangeArrowheads="1"/>
          </p:cNvSpPr>
          <p:nvPr/>
        </p:nvSpPr>
        <p:spPr bwMode="auto">
          <a:xfrm>
            <a:off x="4452826" y="4931328"/>
            <a:ext cx="814445" cy="204534"/>
          </a:xfrm>
          <a:prstGeom prst="rect">
            <a:avLst/>
          </a:prstGeom>
          <a:noFill/>
          <a:ln w="12700" algn="ctr">
            <a:solidFill>
              <a:schemeClr val="tx1"/>
            </a:solidFill>
            <a:miter lim="800000"/>
            <a:headEnd/>
            <a:tailEnd/>
          </a:ln>
        </p:spPr>
        <p:txBody>
          <a:bodyPr anchor="ctr"/>
          <a:lstStyle/>
          <a:p>
            <a:pPr algn="ctr">
              <a:buNone/>
            </a:pPr>
            <a:r>
              <a:rPr lang="en-US" sz="800" dirty="0"/>
              <a:t>Network (V&amp;D)</a:t>
            </a:r>
          </a:p>
        </p:txBody>
      </p:sp>
      <p:sp>
        <p:nvSpPr>
          <p:cNvPr id="58" name="Rectangle 20"/>
          <p:cNvSpPr>
            <a:spLocks noChangeArrowheads="1"/>
          </p:cNvSpPr>
          <p:nvPr/>
        </p:nvSpPr>
        <p:spPr bwMode="auto">
          <a:xfrm>
            <a:off x="4452826" y="5135863"/>
            <a:ext cx="814445" cy="206027"/>
          </a:xfrm>
          <a:prstGeom prst="rect">
            <a:avLst/>
          </a:prstGeom>
          <a:noFill/>
          <a:ln w="12700" algn="ctr">
            <a:solidFill>
              <a:schemeClr val="tx1"/>
            </a:solidFill>
            <a:miter lim="800000"/>
            <a:headEnd/>
            <a:tailEnd/>
          </a:ln>
        </p:spPr>
        <p:txBody>
          <a:bodyPr anchor="ctr"/>
          <a:lstStyle/>
          <a:p>
            <a:pPr algn="ctr">
              <a:buNone/>
            </a:pPr>
            <a:r>
              <a:rPr lang="en-US" sz="800" dirty="0"/>
              <a:t>End User Platforms</a:t>
            </a:r>
          </a:p>
        </p:txBody>
      </p:sp>
      <p:sp>
        <p:nvSpPr>
          <p:cNvPr id="59" name="Rectangle 20"/>
          <p:cNvSpPr>
            <a:spLocks noChangeArrowheads="1"/>
          </p:cNvSpPr>
          <p:nvPr/>
        </p:nvSpPr>
        <p:spPr bwMode="auto">
          <a:xfrm>
            <a:off x="7415156" y="2953173"/>
            <a:ext cx="814444" cy="137351"/>
          </a:xfrm>
          <a:prstGeom prst="rect">
            <a:avLst/>
          </a:prstGeom>
          <a:noFill/>
          <a:ln w="12700" algn="ctr">
            <a:solidFill>
              <a:schemeClr val="tx1"/>
            </a:solidFill>
            <a:miter lim="800000"/>
            <a:headEnd/>
            <a:tailEnd/>
          </a:ln>
        </p:spPr>
        <p:txBody>
          <a:bodyPr lIns="45720" rIns="45720" anchor="ctr"/>
          <a:lstStyle/>
          <a:p>
            <a:pPr algn="ctr">
              <a:buNone/>
            </a:pPr>
            <a:r>
              <a:rPr lang="en-US" sz="800" dirty="0"/>
              <a:t>Strategy</a:t>
            </a:r>
          </a:p>
        </p:txBody>
      </p:sp>
      <p:sp>
        <p:nvSpPr>
          <p:cNvPr id="60" name="Rectangle 20"/>
          <p:cNvSpPr>
            <a:spLocks noChangeArrowheads="1"/>
          </p:cNvSpPr>
          <p:nvPr/>
        </p:nvSpPr>
        <p:spPr bwMode="auto">
          <a:xfrm>
            <a:off x="7415156" y="3090524"/>
            <a:ext cx="814444" cy="137351"/>
          </a:xfrm>
          <a:prstGeom prst="rect">
            <a:avLst/>
          </a:prstGeom>
          <a:noFill/>
          <a:ln w="12700" algn="ctr">
            <a:solidFill>
              <a:schemeClr val="tx1"/>
            </a:solidFill>
            <a:miter lim="800000"/>
            <a:headEnd/>
            <a:tailEnd/>
          </a:ln>
        </p:spPr>
        <p:txBody>
          <a:bodyPr anchor="ctr"/>
          <a:lstStyle/>
          <a:p>
            <a:pPr algn="ctr">
              <a:buNone/>
            </a:pPr>
            <a:r>
              <a:rPr lang="en-US" sz="700" dirty="0"/>
              <a:t>Portfolio Mgmt</a:t>
            </a:r>
          </a:p>
        </p:txBody>
      </p:sp>
      <p:sp>
        <p:nvSpPr>
          <p:cNvPr id="61" name="Rectangle 20"/>
          <p:cNvSpPr>
            <a:spLocks noChangeArrowheads="1"/>
          </p:cNvSpPr>
          <p:nvPr/>
        </p:nvSpPr>
        <p:spPr bwMode="auto">
          <a:xfrm>
            <a:off x="7415156" y="3707111"/>
            <a:ext cx="814444" cy="206027"/>
          </a:xfrm>
          <a:prstGeom prst="rect">
            <a:avLst/>
          </a:prstGeom>
          <a:noFill/>
          <a:ln w="12700" algn="ctr">
            <a:solidFill>
              <a:schemeClr val="tx1"/>
            </a:solidFill>
            <a:miter lim="800000"/>
            <a:headEnd/>
            <a:tailEnd/>
          </a:ln>
        </p:spPr>
        <p:txBody>
          <a:bodyPr lIns="45720" rIns="45720" anchor="ctr"/>
          <a:lstStyle/>
          <a:p>
            <a:pPr algn="ctr">
              <a:buNone/>
            </a:pPr>
            <a:r>
              <a:rPr lang="en-US" sz="800" dirty="0"/>
              <a:t>Service Del’v</a:t>
            </a:r>
          </a:p>
        </p:txBody>
      </p:sp>
      <p:sp>
        <p:nvSpPr>
          <p:cNvPr id="62" name="Rectangle 20"/>
          <p:cNvSpPr>
            <a:spLocks noChangeArrowheads="1"/>
          </p:cNvSpPr>
          <p:nvPr/>
        </p:nvSpPr>
        <p:spPr bwMode="auto">
          <a:xfrm>
            <a:off x="7415156" y="3913138"/>
            <a:ext cx="814444" cy="204534"/>
          </a:xfrm>
          <a:prstGeom prst="rect">
            <a:avLst/>
          </a:prstGeom>
          <a:noFill/>
          <a:ln w="12700" algn="ctr">
            <a:solidFill>
              <a:schemeClr val="tx1"/>
            </a:solidFill>
            <a:miter lim="800000"/>
            <a:headEnd/>
            <a:tailEnd/>
          </a:ln>
        </p:spPr>
        <p:txBody>
          <a:bodyPr lIns="45720" rIns="45720" anchor="ctr"/>
          <a:lstStyle/>
          <a:p>
            <a:pPr algn="ctr">
              <a:buNone/>
            </a:pPr>
            <a:r>
              <a:rPr lang="en-US" sz="800" dirty="0"/>
              <a:t>Project Mgmt</a:t>
            </a:r>
          </a:p>
        </p:txBody>
      </p:sp>
      <p:sp>
        <p:nvSpPr>
          <p:cNvPr id="63" name="Rectangle 20"/>
          <p:cNvSpPr>
            <a:spLocks noChangeArrowheads="1"/>
          </p:cNvSpPr>
          <p:nvPr/>
        </p:nvSpPr>
        <p:spPr bwMode="auto">
          <a:xfrm>
            <a:off x="7415156" y="4117672"/>
            <a:ext cx="814444" cy="206027"/>
          </a:xfrm>
          <a:prstGeom prst="rect">
            <a:avLst/>
          </a:prstGeom>
          <a:noFill/>
          <a:ln w="12700" algn="ctr">
            <a:solidFill>
              <a:schemeClr val="tx1"/>
            </a:solidFill>
            <a:miter lim="800000"/>
            <a:headEnd/>
            <a:tailEnd/>
          </a:ln>
        </p:spPr>
        <p:txBody>
          <a:bodyPr lIns="45720" rIns="45720" anchor="ctr"/>
          <a:lstStyle/>
          <a:p>
            <a:pPr algn="ctr">
              <a:buNone/>
            </a:pPr>
            <a:r>
              <a:rPr lang="en-US" sz="700" dirty="0" smtClean="0"/>
              <a:t>Service Delivery </a:t>
            </a:r>
            <a:r>
              <a:rPr lang="en-US" sz="700" dirty="0"/>
              <a:t>Methods</a:t>
            </a:r>
          </a:p>
        </p:txBody>
      </p:sp>
      <p:sp>
        <p:nvSpPr>
          <p:cNvPr id="64" name="Rectangle 20"/>
          <p:cNvSpPr>
            <a:spLocks noChangeArrowheads="1"/>
          </p:cNvSpPr>
          <p:nvPr/>
        </p:nvSpPr>
        <p:spPr bwMode="auto">
          <a:xfrm>
            <a:off x="7415156" y="4323699"/>
            <a:ext cx="814444" cy="204533"/>
          </a:xfrm>
          <a:prstGeom prst="rect">
            <a:avLst/>
          </a:prstGeom>
          <a:noFill/>
          <a:ln w="12700" algn="ctr">
            <a:solidFill>
              <a:schemeClr val="tx1"/>
            </a:solidFill>
            <a:miter lim="800000"/>
            <a:headEnd/>
            <a:tailEnd/>
          </a:ln>
        </p:spPr>
        <p:txBody>
          <a:bodyPr lIns="45720" rIns="45720" anchor="ctr"/>
          <a:lstStyle/>
          <a:p>
            <a:pPr algn="ctr">
              <a:buNone/>
            </a:pPr>
            <a:r>
              <a:rPr lang="en-US" sz="800" dirty="0"/>
              <a:t>Benchmarking</a:t>
            </a:r>
          </a:p>
        </p:txBody>
      </p:sp>
      <p:cxnSp>
        <p:nvCxnSpPr>
          <p:cNvPr id="65" name="Straight Connector 69"/>
          <p:cNvCxnSpPr/>
          <p:nvPr/>
        </p:nvCxnSpPr>
        <p:spPr bwMode="auto">
          <a:xfrm rot="10800000">
            <a:off x="6971197" y="3501084"/>
            <a:ext cx="14850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66" name="Rectangle 20"/>
          <p:cNvSpPr>
            <a:spLocks noChangeArrowheads="1"/>
          </p:cNvSpPr>
          <p:nvPr/>
        </p:nvSpPr>
        <p:spPr bwMode="auto">
          <a:xfrm>
            <a:off x="7266648" y="5282172"/>
            <a:ext cx="962952" cy="206027"/>
          </a:xfrm>
          <a:prstGeom prst="rect">
            <a:avLst/>
          </a:prstGeom>
          <a:noFill/>
          <a:ln w="12700" algn="ctr">
            <a:solidFill>
              <a:schemeClr val="tx1"/>
            </a:solidFill>
            <a:miter lim="800000"/>
            <a:headEnd/>
            <a:tailEnd/>
          </a:ln>
        </p:spPr>
        <p:txBody>
          <a:bodyPr lIns="45720" rIns="45720" anchor="ctr"/>
          <a:lstStyle/>
          <a:p>
            <a:pPr algn="ctr">
              <a:buNone/>
            </a:pPr>
            <a:r>
              <a:rPr lang="en-US" sz="800" dirty="0"/>
              <a:t>EA</a:t>
            </a:r>
          </a:p>
        </p:txBody>
      </p:sp>
      <p:sp>
        <p:nvSpPr>
          <p:cNvPr id="67" name="Rectangle 20"/>
          <p:cNvSpPr>
            <a:spLocks noChangeArrowheads="1"/>
          </p:cNvSpPr>
          <p:nvPr/>
        </p:nvSpPr>
        <p:spPr bwMode="auto">
          <a:xfrm>
            <a:off x="7266648" y="5488199"/>
            <a:ext cx="962952" cy="204533"/>
          </a:xfrm>
          <a:prstGeom prst="rect">
            <a:avLst/>
          </a:prstGeom>
          <a:noFill/>
          <a:ln w="12700" algn="ctr">
            <a:solidFill>
              <a:schemeClr val="tx1"/>
            </a:solidFill>
            <a:miter lim="800000"/>
            <a:headEnd/>
            <a:tailEnd/>
          </a:ln>
        </p:spPr>
        <p:txBody>
          <a:bodyPr lIns="45720" rIns="45720" anchor="ctr"/>
          <a:lstStyle/>
          <a:p>
            <a:pPr algn="ctr">
              <a:buNone/>
            </a:pPr>
            <a:r>
              <a:rPr lang="en-US" sz="800" dirty="0" smtClean="0"/>
              <a:t>Bus &amp; </a:t>
            </a:r>
            <a:r>
              <a:rPr lang="en-US" sz="800" dirty="0"/>
              <a:t>Research Solutions</a:t>
            </a:r>
          </a:p>
        </p:txBody>
      </p:sp>
      <p:grpSp>
        <p:nvGrpSpPr>
          <p:cNvPr id="68" name="Group 94"/>
          <p:cNvGrpSpPr>
            <a:grpSpLocks/>
          </p:cNvGrpSpPr>
          <p:nvPr/>
        </p:nvGrpSpPr>
        <p:grpSpPr bwMode="auto">
          <a:xfrm>
            <a:off x="2539428" y="3097988"/>
            <a:ext cx="1259967" cy="1233175"/>
            <a:chOff x="2560638" y="2181006"/>
            <a:chExt cx="1277969" cy="1310747"/>
          </a:xfrm>
          <a:noFill/>
        </p:grpSpPr>
        <p:sp>
          <p:nvSpPr>
            <p:cNvPr id="69" name="Rectangle 18"/>
            <p:cNvSpPr>
              <a:spLocks noChangeArrowheads="1"/>
            </p:cNvSpPr>
            <p:nvPr/>
          </p:nvSpPr>
          <p:spPr bwMode="auto">
            <a:xfrm>
              <a:off x="2710696" y="2181006"/>
              <a:ext cx="1127911" cy="436916"/>
            </a:xfrm>
            <a:prstGeom prst="rect">
              <a:avLst/>
            </a:prstGeom>
            <a:grpFill/>
            <a:ln w="12700" algn="ctr">
              <a:solidFill>
                <a:schemeClr val="tx1"/>
              </a:solidFill>
              <a:miter lim="800000"/>
              <a:headEnd/>
              <a:tailEnd/>
            </a:ln>
          </p:spPr>
          <p:txBody>
            <a:bodyPr anchor="ctr"/>
            <a:lstStyle/>
            <a:p>
              <a:pPr algn="ctr">
                <a:buNone/>
                <a:defRPr/>
              </a:pPr>
              <a:r>
                <a:rPr lang="en-US" sz="1000" dirty="0">
                  <a:latin typeface="Arial" pitchFamily="34" charset="0"/>
                  <a:cs typeface="Arial" pitchFamily="34" charset="0"/>
                </a:rPr>
                <a:t>Applications Development</a:t>
              </a:r>
            </a:p>
          </p:txBody>
        </p:sp>
        <p:cxnSp>
          <p:nvCxnSpPr>
            <p:cNvPr id="70" name="Straight Connector 69"/>
            <p:cNvCxnSpPr/>
            <p:nvPr/>
          </p:nvCxnSpPr>
          <p:spPr bwMode="auto">
            <a:xfrm rot="10800000">
              <a:off x="2560638" y="2398406"/>
              <a:ext cx="150630" cy="0"/>
            </a:xfrm>
            <a:prstGeom prst="line">
              <a:avLst/>
            </a:prstGeom>
            <a:grpFill/>
            <a:ln>
              <a:solidFill>
                <a:schemeClr val="tx1"/>
              </a:solidFill>
            </a:ln>
          </p:spPr>
          <p:style>
            <a:lnRef idx="1">
              <a:schemeClr val="accent1"/>
            </a:lnRef>
            <a:fillRef idx="0">
              <a:schemeClr val="accent1"/>
            </a:fillRef>
            <a:effectRef idx="0">
              <a:schemeClr val="accent1"/>
            </a:effectRef>
            <a:fontRef idx="minor">
              <a:schemeClr val="tx1"/>
            </a:fontRef>
          </p:style>
        </p:cxnSp>
        <p:sp>
          <p:nvSpPr>
            <p:cNvPr id="71" name="Rectangle 20"/>
            <p:cNvSpPr>
              <a:spLocks noChangeArrowheads="1"/>
            </p:cNvSpPr>
            <p:nvPr/>
          </p:nvSpPr>
          <p:spPr bwMode="auto">
            <a:xfrm>
              <a:off x="3011472" y="2617921"/>
              <a:ext cx="827135" cy="218458"/>
            </a:xfrm>
            <a:prstGeom prst="rect">
              <a:avLst/>
            </a:prstGeom>
            <a:grpFill/>
            <a:ln w="12700" algn="ctr">
              <a:solidFill>
                <a:schemeClr val="tx1"/>
              </a:solidFill>
              <a:miter lim="800000"/>
              <a:headEnd/>
              <a:tailEnd/>
            </a:ln>
          </p:spPr>
          <p:txBody>
            <a:bodyPr anchor="ctr"/>
            <a:lstStyle/>
            <a:p>
              <a:pPr algn="ctr">
                <a:buNone/>
                <a:defRPr/>
              </a:pPr>
              <a:r>
                <a:rPr lang="en-US" sz="800" dirty="0">
                  <a:latin typeface="Arial" pitchFamily="34" charset="0"/>
                  <a:cs typeface="Arial" pitchFamily="34" charset="0"/>
                </a:rPr>
                <a:t>ERP</a:t>
              </a:r>
            </a:p>
          </p:txBody>
        </p:sp>
        <p:sp>
          <p:nvSpPr>
            <p:cNvPr id="72" name="Rectangle 20"/>
            <p:cNvSpPr>
              <a:spLocks noChangeArrowheads="1"/>
            </p:cNvSpPr>
            <p:nvPr/>
          </p:nvSpPr>
          <p:spPr bwMode="auto">
            <a:xfrm>
              <a:off x="3011472" y="2836379"/>
              <a:ext cx="827135" cy="218458"/>
            </a:xfrm>
            <a:prstGeom prst="rect">
              <a:avLst/>
            </a:prstGeom>
            <a:grpFill/>
            <a:ln w="12700" algn="ctr">
              <a:solidFill>
                <a:schemeClr val="tx1"/>
              </a:solidFill>
              <a:miter lim="800000"/>
              <a:headEnd/>
              <a:tailEnd/>
            </a:ln>
          </p:spPr>
          <p:txBody>
            <a:bodyPr anchor="ctr"/>
            <a:lstStyle/>
            <a:p>
              <a:pPr algn="ctr">
                <a:buNone/>
                <a:defRPr/>
              </a:pPr>
              <a:r>
                <a:rPr lang="en-US" sz="800" dirty="0">
                  <a:latin typeface="Arial" pitchFamily="34" charset="0"/>
                  <a:cs typeface="Arial" pitchFamily="34" charset="0"/>
                </a:rPr>
                <a:t>Other Platforms</a:t>
              </a:r>
            </a:p>
          </p:txBody>
        </p:sp>
        <p:sp>
          <p:nvSpPr>
            <p:cNvPr id="73" name="Rectangle 20"/>
            <p:cNvSpPr>
              <a:spLocks noChangeArrowheads="1"/>
            </p:cNvSpPr>
            <p:nvPr/>
          </p:nvSpPr>
          <p:spPr bwMode="auto">
            <a:xfrm>
              <a:off x="3011472" y="3054837"/>
              <a:ext cx="827135" cy="218458"/>
            </a:xfrm>
            <a:prstGeom prst="rect">
              <a:avLst/>
            </a:prstGeom>
            <a:grpFill/>
            <a:ln w="12700" algn="ctr">
              <a:solidFill>
                <a:schemeClr val="tx1"/>
              </a:solidFill>
              <a:miter lim="800000"/>
              <a:headEnd/>
              <a:tailEnd/>
            </a:ln>
          </p:spPr>
          <p:txBody>
            <a:bodyPr anchor="ctr"/>
            <a:lstStyle/>
            <a:p>
              <a:pPr algn="ctr">
                <a:buNone/>
                <a:defRPr/>
              </a:pPr>
              <a:r>
                <a:rPr lang="en-US" sz="800" dirty="0">
                  <a:latin typeface="Arial" pitchFamily="34" charset="0"/>
                  <a:cs typeface="Arial" pitchFamily="34" charset="0"/>
                </a:rPr>
                <a:t>Maintenance/Hosting</a:t>
              </a:r>
            </a:p>
          </p:txBody>
        </p:sp>
        <p:sp>
          <p:nvSpPr>
            <p:cNvPr id="74" name="Rectangle 20"/>
            <p:cNvSpPr>
              <a:spLocks noChangeArrowheads="1"/>
            </p:cNvSpPr>
            <p:nvPr/>
          </p:nvSpPr>
          <p:spPr bwMode="auto">
            <a:xfrm>
              <a:off x="3011472" y="3273295"/>
              <a:ext cx="827135" cy="218458"/>
            </a:xfrm>
            <a:prstGeom prst="rect">
              <a:avLst/>
            </a:prstGeom>
            <a:grpFill/>
            <a:ln w="12700" algn="ctr">
              <a:solidFill>
                <a:schemeClr val="tx1"/>
              </a:solidFill>
              <a:miter lim="800000"/>
              <a:headEnd/>
              <a:tailEnd/>
            </a:ln>
          </p:spPr>
          <p:txBody>
            <a:bodyPr lIns="45720" rIns="45720" anchor="ctr"/>
            <a:lstStyle/>
            <a:p>
              <a:pPr algn="ctr">
                <a:buNone/>
                <a:defRPr/>
              </a:pPr>
              <a:r>
                <a:rPr lang="en-US" sz="800" dirty="0" smtClean="0">
                  <a:latin typeface="Arial" pitchFamily="34" charset="0"/>
                  <a:cs typeface="Arial" pitchFamily="34" charset="0"/>
                </a:rPr>
                <a:t>Software Release </a:t>
              </a:r>
              <a:r>
                <a:rPr lang="en-US" sz="800" dirty="0">
                  <a:latin typeface="Arial" pitchFamily="34" charset="0"/>
                  <a:cs typeface="Arial" pitchFamily="34" charset="0"/>
                </a:rPr>
                <a:t>Mgmt</a:t>
              </a:r>
            </a:p>
          </p:txBody>
        </p:sp>
      </p:grpSp>
      <p:cxnSp>
        <p:nvCxnSpPr>
          <p:cNvPr id="75" name="Straight Connector 42"/>
          <p:cNvCxnSpPr>
            <a:cxnSpLocks noChangeShapeType="1"/>
          </p:cNvCxnSpPr>
          <p:nvPr/>
        </p:nvCxnSpPr>
        <p:spPr bwMode="auto">
          <a:xfrm flipH="1">
            <a:off x="1046540" y="4940286"/>
            <a:ext cx="148507" cy="0"/>
          </a:xfrm>
          <a:prstGeom prst="line">
            <a:avLst/>
          </a:prstGeom>
          <a:noFill/>
          <a:ln w="9525" algn="ctr">
            <a:solidFill>
              <a:schemeClr val="tx1"/>
            </a:solidFill>
            <a:round/>
            <a:headEnd/>
            <a:tailEnd/>
          </a:ln>
        </p:spPr>
      </p:cxnSp>
      <p:cxnSp>
        <p:nvCxnSpPr>
          <p:cNvPr id="76" name="Straight Connector 59"/>
          <p:cNvCxnSpPr/>
          <p:nvPr/>
        </p:nvCxnSpPr>
        <p:spPr bwMode="auto">
          <a:xfrm rot="10800000">
            <a:off x="4008868" y="6164504"/>
            <a:ext cx="14850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69"/>
          <p:cNvCxnSpPr/>
          <p:nvPr/>
        </p:nvCxnSpPr>
        <p:spPr bwMode="auto">
          <a:xfrm rot="10800000">
            <a:off x="6971197" y="5898759"/>
            <a:ext cx="14850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69"/>
          <p:cNvCxnSpPr/>
          <p:nvPr/>
        </p:nvCxnSpPr>
        <p:spPr bwMode="auto">
          <a:xfrm rot="10800000">
            <a:off x="6971197" y="6171969"/>
            <a:ext cx="14850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9" name="Rectangle 20"/>
          <p:cNvSpPr>
            <a:spLocks noChangeArrowheads="1"/>
          </p:cNvSpPr>
          <p:nvPr/>
        </p:nvSpPr>
        <p:spPr bwMode="auto">
          <a:xfrm>
            <a:off x="1492061" y="2962130"/>
            <a:ext cx="814445" cy="206027"/>
          </a:xfrm>
          <a:prstGeom prst="rect">
            <a:avLst/>
          </a:prstGeom>
          <a:noFill/>
          <a:ln w="12700" algn="ctr">
            <a:solidFill>
              <a:schemeClr val="tx1"/>
            </a:solidFill>
            <a:miter lim="800000"/>
            <a:headEnd/>
            <a:tailEnd/>
          </a:ln>
        </p:spPr>
        <p:txBody>
          <a:bodyPr anchor="ctr"/>
          <a:lstStyle/>
          <a:p>
            <a:pPr algn="ctr">
              <a:buNone/>
            </a:pPr>
            <a:r>
              <a:rPr lang="en-US" sz="800" dirty="0"/>
              <a:t>Client Partners</a:t>
            </a:r>
          </a:p>
        </p:txBody>
      </p:sp>
      <p:sp>
        <p:nvSpPr>
          <p:cNvPr id="80" name="Rectangle 20"/>
          <p:cNvSpPr>
            <a:spLocks noChangeArrowheads="1"/>
          </p:cNvSpPr>
          <p:nvPr/>
        </p:nvSpPr>
        <p:spPr bwMode="auto">
          <a:xfrm>
            <a:off x="1492061" y="3168157"/>
            <a:ext cx="814445" cy="204533"/>
          </a:xfrm>
          <a:prstGeom prst="rect">
            <a:avLst/>
          </a:prstGeom>
          <a:noFill/>
          <a:ln w="12700" algn="ctr">
            <a:solidFill>
              <a:schemeClr val="tx1"/>
            </a:solidFill>
            <a:miter lim="800000"/>
            <a:headEnd/>
            <a:tailEnd/>
          </a:ln>
        </p:spPr>
        <p:txBody>
          <a:bodyPr lIns="45720" rIns="45720" anchor="ctr"/>
          <a:lstStyle/>
          <a:p>
            <a:pPr algn="ctr">
              <a:buNone/>
            </a:pPr>
            <a:r>
              <a:rPr lang="en-US" sz="800" dirty="0"/>
              <a:t>Consulting Services</a:t>
            </a:r>
          </a:p>
        </p:txBody>
      </p:sp>
      <p:sp>
        <p:nvSpPr>
          <p:cNvPr id="81" name="Rectangle 20"/>
          <p:cNvSpPr>
            <a:spLocks noChangeArrowheads="1"/>
          </p:cNvSpPr>
          <p:nvPr/>
        </p:nvSpPr>
        <p:spPr bwMode="auto">
          <a:xfrm>
            <a:off x="1492061" y="4195306"/>
            <a:ext cx="814445" cy="341885"/>
          </a:xfrm>
          <a:prstGeom prst="rect">
            <a:avLst/>
          </a:prstGeom>
          <a:noFill/>
          <a:ln w="12700" algn="ctr">
            <a:solidFill>
              <a:schemeClr val="tx1"/>
            </a:solidFill>
            <a:miter lim="800000"/>
            <a:headEnd/>
            <a:tailEnd/>
          </a:ln>
        </p:spPr>
        <p:txBody>
          <a:bodyPr lIns="45720" rIns="45720" anchor="ctr"/>
          <a:lstStyle/>
          <a:p>
            <a:pPr algn="ctr">
              <a:buNone/>
            </a:pPr>
            <a:r>
              <a:rPr lang="en-US" sz="800" dirty="0"/>
              <a:t>Solutions Implementation Coordination</a:t>
            </a:r>
          </a:p>
        </p:txBody>
      </p:sp>
      <p:sp>
        <p:nvSpPr>
          <p:cNvPr id="82" name="Rectangle 20"/>
          <p:cNvSpPr>
            <a:spLocks noChangeArrowheads="1"/>
          </p:cNvSpPr>
          <p:nvPr/>
        </p:nvSpPr>
        <p:spPr bwMode="auto">
          <a:xfrm>
            <a:off x="1492061" y="4537190"/>
            <a:ext cx="814445" cy="206027"/>
          </a:xfrm>
          <a:prstGeom prst="rect">
            <a:avLst/>
          </a:prstGeom>
          <a:noFill/>
          <a:ln w="12700" algn="ctr">
            <a:solidFill>
              <a:schemeClr val="tx1"/>
            </a:solidFill>
            <a:miter lim="800000"/>
            <a:headEnd/>
            <a:tailEnd/>
          </a:ln>
        </p:spPr>
        <p:txBody>
          <a:bodyPr lIns="45720" rIns="45720" anchor="ctr"/>
          <a:lstStyle/>
          <a:p>
            <a:pPr algn="ctr">
              <a:buNone/>
            </a:pPr>
            <a:r>
              <a:rPr lang="en-US" sz="800" dirty="0"/>
              <a:t>Training</a:t>
            </a:r>
          </a:p>
        </p:txBody>
      </p:sp>
      <p:sp>
        <p:nvSpPr>
          <p:cNvPr id="83" name="Rectangle 20"/>
          <p:cNvSpPr>
            <a:spLocks noChangeArrowheads="1"/>
          </p:cNvSpPr>
          <p:nvPr/>
        </p:nvSpPr>
        <p:spPr bwMode="auto">
          <a:xfrm>
            <a:off x="1492061" y="3372691"/>
            <a:ext cx="814445" cy="343378"/>
          </a:xfrm>
          <a:prstGeom prst="rect">
            <a:avLst/>
          </a:prstGeom>
          <a:noFill/>
          <a:ln w="12700" algn="ctr">
            <a:solidFill>
              <a:schemeClr val="tx1"/>
            </a:solidFill>
            <a:miter lim="800000"/>
            <a:headEnd/>
            <a:tailEnd/>
          </a:ln>
        </p:spPr>
        <p:txBody>
          <a:bodyPr lIns="45720" rIns="45720" anchor="ctr"/>
          <a:lstStyle/>
          <a:p>
            <a:pPr algn="ctr">
              <a:buNone/>
            </a:pPr>
            <a:r>
              <a:rPr lang="en-US" sz="800" dirty="0"/>
              <a:t>Research Consulting Services</a:t>
            </a:r>
          </a:p>
        </p:txBody>
      </p:sp>
      <p:sp>
        <p:nvSpPr>
          <p:cNvPr id="84" name="Rectangle 20"/>
          <p:cNvSpPr>
            <a:spLocks noChangeArrowheads="1"/>
          </p:cNvSpPr>
          <p:nvPr/>
        </p:nvSpPr>
        <p:spPr bwMode="auto">
          <a:xfrm>
            <a:off x="4452826" y="5341890"/>
            <a:ext cx="814445" cy="206027"/>
          </a:xfrm>
          <a:prstGeom prst="rect">
            <a:avLst/>
          </a:prstGeom>
          <a:noFill/>
          <a:ln w="12700" algn="ctr">
            <a:solidFill>
              <a:schemeClr val="tx1"/>
            </a:solidFill>
            <a:miter lim="800000"/>
            <a:headEnd/>
            <a:tailEnd/>
          </a:ln>
        </p:spPr>
        <p:txBody>
          <a:bodyPr anchor="ctr"/>
          <a:lstStyle/>
          <a:p>
            <a:pPr algn="ctr">
              <a:buNone/>
            </a:pPr>
            <a:r>
              <a:rPr lang="en-US" sz="800" dirty="0"/>
              <a:t>Audio Visual</a:t>
            </a:r>
          </a:p>
        </p:txBody>
      </p:sp>
      <p:grpSp>
        <p:nvGrpSpPr>
          <p:cNvPr id="85" name="Group 93"/>
          <p:cNvGrpSpPr>
            <a:grpSpLocks/>
          </p:cNvGrpSpPr>
          <p:nvPr/>
        </p:nvGrpSpPr>
        <p:grpSpPr bwMode="auto">
          <a:xfrm>
            <a:off x="5942589" y="2470950"/>
            <a:ext cx="814444" cy="1363062"/>
            <a:chOff x="6057900" y="1981198"/>
            <a:chExt cx="838200" cy="1447802"/>
          </a:xfrm>
          <a:noFill/>
        </p:grpSpPr>
        <p:sp>
          <p:nvSpPr>
            <p:cNvPr id="86" name="Rectangle 35"/>
            <p:cNvSpPr>
              <a:spLocks noChangeArrowheads="1"/>
            </p:cNvSpPr>
            <p:nvPr/>
          </p:nvSpPr>
          <p:spPr bwMode="auto">
            <a:xfrm>
              <a:off x="6057900" y="3124200"/>
              <a:ext cx="838200" cy="304800"/>
            </a:xfrm>
            <a:prstGeom prst="rect">
              <a:avLst/>
            </a:prstGeom>
            <a:grpFill/>
            <a:ln w="12700" algn="ctr">
              <a:solidFill>
                <a:schemeClr val="tx1"/>
              </a:solidFill>
              <a:miter lim="800000"/>
              <a:headEnd/>
              <a:tailEnd/>
            </a:ln>
          </p:spPr>
          <p:txBody>
            <a:bodyPr anchor="ctr"/>
            <a:lstStyle/>
            <a:p>
              <a:pPr algn="ctr">
                <a:buNone/>
                <a:defRPr/>
              </a:pPr>
              <a:r>
                <a:rPr lang="en-US" sz="800" dirty="0">
                  <a:latin typeface="Arial" pitchFamily="34" charset="0"/>
                  <a:cs typeface="Arial" pitchFamily="34" charset="0"/>
                </a:rPr>
                <a:t>Disaster Recovery</a:t>
              </a:r>
            </a:p>
          </p:txBody>
        </p:sp>
        <p:sp>
          <p:nvSpPr>
            <p:cNvPr id="87" name="Rectangle 20"/>
            <p:cNvSpPr>
              <a:spLocks noChangeArrowheads="1"/>
            </p:cNvSpPr>
            <p:nvPr/>
          </p:nvSpPr>
          <p:spPr bwMode="auto">
            <a:xfrm>
              <a:off x="6057900" y="1981198"/>
              <a:ext cx="838200" cy="228600"/>
            </a:xfrm>
            <a:prstGeom prst="rect">
              <a:avLst/>
            </a:prstGeom>
            <a:grpFill/>
            <a:ln w="12700" algn="ctr">
              <a:solidFill>
                <a:schemeClr val="tx1"/>
              </a:solidFill>
              <a:miter lim="800000"/>
              <a:headEnd/>
              <a:tailEnd/>
            </a:ln>
          </p:spPr>
          <p:txBody>
            <a:bodyPr lIns="45720" rIns="45720" anchor="ctr"/>
            <a:lstStyle/>
            <a:p>
              <a:pPr algn="ctr">
                <a:buNone/>
                <a:defRPr/>
              </a:pPr>
              <a:r>
                <a:rPr lang="en-US" sz="800" dirty="0">
                  <a:latin typeface="Arial" pitchFamily="34" charset="0"/>
                  <a:cs typeface="Arial" pitchFamily="34" charset="0"/>
                </a:rPr>
                <a:t>Security Arch</a:t>
              </a:r>
            </a:p>
          </p:txBody>
        </p:sp>
        <p:sp>
          <p:nvSpPr>
            <p:cNvPr id="88" name="Rectangle 20"/>
            <p:cNvSpPr>
              <a:spLocks noChangeArrowheads="1"/>
            </p:cNvSpPr>
            <p:nvPr/>
          </p:nvSpPr>
          <p:spPr bwMode="auto">
            <a:xfrm>
              <a:off x="6057900" y="2209800"/>
              <a:ext cx="838200" cy="228600"/>
            </a:xfrm>
            <a:prstGeom prst="rect">
              <a:avLst/>
            </a:prstGeom>
            <a:grpFill/>
            <a:ln w="12700" algn="ctr">
              <a:solidFill>
                <a:schemeClr val="tx1"/>
              </a:solidFill>
              <a:miter lim="800000"/>
              <a:headEnd/>
              <a:tailEnd/>
            </a:ln>
          </p:spPr>
          <p:txBody>
            <a:bodyPr lIns="45720" rIns="45720" anchor="ctr"/>
            <a:lstStyle/>
            <a:p>
              <a:pPr algn="ctr">
                <a:buNone/>
                <a:defRPr/>
              </a:pPr>
              <a:r>
                <a:rPr lang="en-US" sz="800" dirty="0">
                  <a:latin typeface="Arial" pitchFamily="34" charset="0"/>
                  <a:cs typeface="Arial" pitchFamily="34" charset="0"/>
                </a:rPr>
                <a:t>Monitoring &amp; Reporting</a:t>
              </a:r>
            </a:p>
          </p:txBody>
        </p:sp>
        <p:sp>
          <p:nvSpPr>
            <p:cNvPr id="89" name="Rectangle 20"/>
            <p:cNvSpPr>
              <a:spLocks noChangeArrowheads="1"/>
            </p:cNvSpPr>
            <p:nvPr/>
          </p:nvSpPr>
          <p:spPr bwMode="auto">
            <a:xfrm>
              <a:off x="6057900" y="2438400"/>
              <a:ext cx="838200" cy="381000"/>
            </a:xfrm>
            <a:prstGeom prst="rect">
              <a:avLst/>
            </a:prstGeom>
            <a:grpFill/>
            <a:ln w="12700" algn="ctr">
              <a:solidFill>
                <a:schemeClr val="tx1"/>
              </a:solidFill>
              <a:miter lim="800000"/>
              <a:headEnd/>
              <a:tailEnd/>
            </a:ln>
          </p:spPr>
          <p:txBody>
            <a:bodyPr lIns="45720" rIns="45720" anchor="ctr"/>
            <a:lstStyle/>
            <a:p>
              <a:pPr algn="ctr">
                <a:buNone/>
                <a:defRPr/>
              </a:pPr>
              <a:r>
                <a:rPr lang="en-US" sz="800" dirty="0">
                  <a:latin typeface="Arial" pitchFamily="34" charset="0"/>
                  <a:cs typeface="Arial" pitchFamily="34" charset="0"/>
                </a:rPr>
                <a:t>Regulatory &amp; Audit Compliance</a:t>
              </a:r>
            </a:p>
          </p:txBody>
        </p:sp>
        <p:sp>
          <p:nvSpPr>
            <p:cNvPr id="90" name="Rectangle 35"/>
            <p:cNvSpPr>
              <a:spLocks noChangeArrowheads="1"/>
            </p:cNvSpPr>
            <p:nvPr/>
          </p:nvSpPr>
          <p:spPr bwMode="auto">
            <a:xfrm>
              <a:off x="6057900" y="2819400"/>
              <a:ext cx="838200" cy="304800"/>
            </a:xfrm>
            <a:prstGeom prst="rect">
              <a:avLst/>
            </a:prstGeom>
            <a:grpFill/>
            <a:ln w="12700" algn="ctr">
              <a:solidFill>
                <a:schemeClr val="tx1"/>
              </a:solidFill>
              <a:miter lim="800000"/>
              <a:headEnd/>
              <a:tailEnd/>
            </a:ln>
          </p:spPr>
          <p:txBody>
            <a:bodyPr anchor="ctr"/>
            <a:lstStyle/>
            <a:p>
              <a:pPr algn="ctr">
                <a:buNone/>
                <a:defRPr/>
              </a:pPr>
              <a:r>
                <a:rPr lang="en-US" sz="800" dirty="0">
                  <a:latin typeface="Arial" pitchFamily="34" charset="0"/>
                  <a:cs typeface="Arial" pitchFamily="34" charset="0"/>
                </a:rPr>
                <a:t>Access Control</a:t>
              </a:r>
            </a:p>
          </p:txBody>
        </p:sp>
      </p:grpSp>
    </p:spTree>
    <p:extLst>
      <p:ext uri="{BB962C8B-B14F-4D97-AF65-F5344CB8AC3E}">
        <p14:creationId xmlns:p14="http://schemas.microsoft.com/office/powerpoint/2010/main" val="42599543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Why we are doing it</a:t>
            </a:r>
            <a:endParaRPr lang="en-US" dirty="0"/>
          </a:p>
        </p:txBody>
      </p:sp>
      <p:sp>
        <p:nvSpPr>
          <p:cNvPr id="3" name="Content Placeholder 2"/>
          <p:cNvSpPr>
            <a:spLocks noGrp="1"/>
          </p:cNvSpPr>
          <p:nvPr>
            <p:ph idx="1"/>
          </p:nvPr>
        </p:nvSpPr>
        <p:spPr>
          <a:xfrm>
            <a:off x="179512" y="1268760"/>
            <a:ext cx="8964488" cy="5589240"/>
          </a:xfrm>
        </p:spPr>
        <p:txBody>
          <a:bodyPr/>
          <a:lstStyle/>
          <a:p>
            <a:r>
              <a:rPr lang="en-US" dirty="0" smtClean="0"/>
              <a:t>We think that integrating common functions, like;</a:t>
            </a:r>
          </a:p>
          <a:p>
            <a:pPr lvl="1"/>
            <a:r>
              <a:rPr lang="en-US" dirty="0" smtClean="0"/>
              <a:t>supporting desktops or labs</a:t>
            </a:r>
          </a:p>
          <a:p>
            <a:pPr lvl="1"/>
            <a:r>
              <a:rPr lang="en-US" dirty="0"/>
              <a:t>m</a:t>
            </a:r>
            <a:r>
              <a:rPr lang="en-US" dirty="0" smtClean="0"/>
              <a:t>anaging applications</a:t>
            </a:r>
          </a:p>
          <a:p>
            <a:pPr lvl="1"/>
            <a:r>
              <a:rPr lang="en-US" dirty="0"/>
              <a:t>r</a:t>
            </a:r>
            <a:r>
              <a:rPr lang="en-US" dirty="0" smtClean="0"/>
              <a:t>unning infrastructure</a:t>
            </a:r>
          </a:p>
          <a:p>
            <a:r>
              <a:rPr lang="en-US" dirty="0" smtClean="0"/>
              <a:t>…under a single service owner will help us with;</a:t>
            </a:r>
          </a:p>
          <a:p>
            <a:pPr lvl="1"/>
            <a:r>
              <a:rPr lang="en-US" dirty="0"/>
              <a:t>e</a:t>
            </a:r>
            <a:r>
              <a:rPr lang="en-US" dirty="0" smtClean="0"/>
              <a:t>conomies of scale</a:t>
            </a:r>
          </a:p>
          <a:p>
            <a:pPr lvl="1"/>
            <a:r>
              <a:rPr lang="en-US" dirty="0"/>
              <a:t>s</a:t>
            </a:r>
            <a:r>
              <a:rPr lang="en-US" dirty="0" smtClean="0"/>
              <a:t>tandardization of tools and processes</a:t>
            </a:r>
          </a:p>
          <a:p>
            <a:pPr lvl="1"/>
            <a:r>
              <a:rPr lang="en-US" dirty="0" smtClean="0"/>
              <a:t>Risk Management</a:t>
            </a:r>
          </a:p>
          <a:p>
            <a:pPr lvl="1"/>
            <a:r>
              <a:rPr lang="en-US" dirty="0" smtClean="0"/>
              <a:t>IT Service Management</a:t>
            </a:r>
          </a:p>
          <a:p>
            <a:pPr lvl="1"/>
            <a:r>
              <a:rPr lang="en-US" dirty="0" smtClean="0"/>
              <a:t>Getting people doing more of what they are good at</a:t>
            </a:r>
            <a:endParaRPr lang="en-US" dirty="0"/>
          </a:p>
        </p:txBody>
      </p:sp>
    </p:spTree>
    <p:extLst>
      <p:ext uri="{BB962C8B-B14F-4D97-AF65-F5344CB8AC3E}">
        <p14:creationId xmlns:p14="http://schemas.microsoft.com/office/powerpoint/2010/main" val="1832861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we are doing it</a:t>
            </a:r>
            <a:endParaRPr lang="en-US" dirty="0"/>
          </a:p>
        </p:txBody>
      </p:sp>
      <p:sp>
        <p:nvSpPr>
          <p:cNvPr id="3" name="Content Placeholder 2"/>
          <p:cNvSpPr>
            <a:spLocks noGrp="1"/>
          </p:cNvSpPr>
          <p:nvPr>
            <p:ph idx="1"/>
          </p:nvPr>
        </p:nvSpPr>
        <p:spPr/>
        <p:txBody>
          <a:bodyPr/>
          <a:lstStyle/>
          <a:p>
            <a:r>
              <a:rPr lang="en-US" dirty="0" smtClean="0"/>
              <a:t>We could go;</a:t>
            </a:r>
          </a:p>
          <a:p>
            <a:pPr lvl="1"/>
            <a:r>
              <a:rPr lang="en-US" dirty="0" smtClean="0"/>
              <a:t>Faculty by faculty</a:t>
            </a:r>
          </a:p>
          <a:p>
            <a:pPr lvl="1"/>
            <a:r>
              <a:rPr lang="en-US" dirty="0" smtClean="0"/>
              <a:t>Service by Service</a:t>
            </a:r>
          </a:p>
          <a:p>
            <a:r>
              <a:rPr lang="en-US" dirty="0" smtClean="0"/>
              <a:t>We could define boundaries by;</a:t>
            </a:r>
          </a:p>
          <a:p>
            <a:pPr lvl="1"/>
            <a:r>
              <a:rPr lang="en-US" dirty="0" smtClean="0"/>
              <a:t>Person</a:t>
            </a:r>
          </a:p>
          <a:p>
            <a:pPr lvl="1"/>
            <a:r>
              <a:rPr lang="en-US" dirty="0" smtClean="0"/>
              <a:t>Service</a:t>
            </a:r>
          </a:p>
          <a:p>
            <a:pPr lvl="1"/>
            <a:r>
              <a:rPr lang="en-US" dirty="0" smtClean="0"/>
              <a:t>Either way, there are going to be loose ends</a:t>
            </a:r>
          </a:p>
          <a:p>
            <a:pPr lvl="1"/>
            <a:endParaRPr lang="en-US" dirty="0" smtClean="0"/>
          </a:p>
        </p:txBody>
      </p:sp>
    </p:spTree>
    <p:extLst>
      <p:ext uri="{BB962C8B-B14F-4D97-AF65-F5344CB8AC3E}">
        <p14:creationId xmlns:p14="http://schemas.microsoft.com/office/powerpoint/2010/main" val="40806412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Steps to transition faculty</a:t>
            </a:r>
            <a:endParaRPr lang="en-US" dirty="0"/>
          </a:p>
        </p:txBody>
      </p:sp>
      <p:sp>
        <p:nvSpPr>
          <p:cNvPr id="3" name="Text Placeholder 2"/>
          <p:cNvSpPr>
            <a:spLocks noGrp="1"/>
          </p:cNvSpPr>
          <p:nvPr>
            <p:ph type="body" idx="1"/>
          </p:nvPr>
        </p:nvSpPr>
        <p:spPr/>
        <p:txBody>
          <a:bodyPr>
            <a:normAutofit fontScale="92500" lnSpcReduction="20000"/>
          </a:bodyPr>
          <a:lstStyle/>
          <a:p>
            <a:r>
              <a:rPr lang="en-US" dirty="0" smtClean="0"/>
              <a:t>Preliminary Assessment</a:t>
            </a:r>
          </a:p>
          <a:p>
            <a:pPr lvl="1"/>
            <a:r>
              <a:rPr lang="en-US" dirty="0" smtClean="0"/>
              <a:t>Ensure the Dean and CIO are ok with our direction</a:t>
            </a:r>
          </a:p>
          <a:p>
            <a:pPr lvl="1"/>
            <a:r>
              <a:rPr lang="en-US" dirty="0" smtClean="0"/>
              <a:t>Permission to collect more data</a:t>
            </a:r>
          </a:p>
          <a:p>
            <a:r>
              <a:rPr lang="en-US" dirty="0" smtClean="0"/>
              <a:t>Detailed agreement</a:t>
            </a:r>
          </a:p>
          <a:p>
            <a:pPr lvl="1"/>
            <a:r>
              <a:rPr lang="en-US" dirty="0" smtClean="0"/>
              <a:t>Services</a:t>
            </a:r>
          </a:p>
          <a:p>
            <a:pPr lvl="2"/>
            <a:r>
              <a:rPr lang="en-US" dirty="0" smtClean="0"/>
              <a:t>Names, inclusions/exclusions, service levels, deltas from standard IT services</a:t>
            </a:r>
          </a:p>
          <a:p>
            <a:pPr lvl="1"/>
            <a:r>
              <a:rPr lang="en-US" dirty="0" smtClean="0"/>
              <a:t>People</a:t>
            </a:r>
          </a:p>
          <a:p>
            <a:pPr lvl="2"/>
            <a:r>
              <a:rPr lang="en-US" dirty="0" smtClean="0"/>
              <a:t>Titles, activities, connection to services</a:t>
            </a:r>
          </a:p>
          <a:p>
            <a:pPr lvl="1"/>
            <a:r>
              <a:rPr lang="en-US" dirty="0" smtClean="0"/>
              <a:t>Inventory</a:t>
            </a:r>
          </a:p>
          <a:p>
            <a:pPr lvl="2"/>
            <a:r>
              <a:rPr lang="en-US" dirty="0" smtClean="0"/>
              <a:t>Machines, software, tools etc.</a:t>
            </a:r>
            <a:endParaRPr lang="en-US" dirty="0"/>
          </a:p>
        </p:txBody>
      </p:sp>
    </p:spTree>
    <p:extLst>
      <p:ext uri="{BB962C8B-B14F-4D97-AF65-F5344CB8AC3E}">
        <p14:creationId xmlns:p14="http://schemas.microsoft.com/office/powerpoint/2010/main" val="211083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698</TotalTime>
  <Words>2511</Words>
  <Application>Microsoft Office PowerPoint</Application>
  <PresentationFormat>On-screen Show (4:3)</PresentationFormat>
  <Paragraphs>352</Paragraphs>
  <Slides>34</Slides>
  <Notes>26</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PowerPoint Presentation</vt:lpstr>
      <vt:lpstr>Overview</vt:lpstr>
      <vt:lpstr>My Background</vt:lpstr>
      <vt:lpstr>Integration Background</vt:lpstr>
      <vt:lpstr>What the Initiative is</vt:lpstr>
      <vt:lpstr>The “Not an org chart”</vt:lpstr>
      <vt:lpstr>Why we are doing it</vt:lpstr>
      <vt:lpstr>How we are doing it</vt:lpstr>
      <vt:lpstr>Steps to transition faculty</vt:lpstr>
      <vt:lpstr>What is in and what is out</vt:lpstr>
      <vt:lpstr>Service Catalogue</vt:lpstr>
      <vt:lpstr>Service Attributes</vt:lpstr>
      <vt:lpstr>The agreement: Table A</vt:lpstr>
      <vt:lpstr>The Overall SLA</vt:lpstr>
      <vt:lpstr>The agreement: Table A</vt:lpstr>
      <vt:lpstr>PowerPoint Presentation</vt:lpstr>
      <vt:lpstr>Appendix D: Staff</vt:lpstr>
      <vt:lpstr>Obstacles</vt:lpstr>
      <vt:lpstr>Obstacles</vt:lpstr>
      <vt:lpstr>Questions About Funding</vt:lpstr>
      <vt:lpstr>Weak Mandate</vt:lpstr>
      <vt:lpstr>Too Little Trust</vt:lpstr>
      <vt:lpstr>Differing Services</vt:lpstr>
      <vt:lpstr>Differing Roles</vt:lpstr>
      <vt:lpstr>Differing HR Classifications</vt:lpstr>
      <vt:lpstr>No Common Language</vt:lpstr>
      <vt:lpstr>Embryonic Governance</vt:lpstr>
      <vt:lpstr>Lack of Understanding</vt:lpstr>
      <vt:lpstr>Fear</vt:lpstr>
      <vt:lpstr>Your New Team Members</vt:lpstr>
      <vt:lpstr>New IT Leadership Team</vt:lpstr>
      <vt:lpstr>Resistance</vt:lpstr>
      <vt:lpstr>Conclusion</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G.W. Stephan</dc:creator>
  <cp:lastModifiedBy>ssharpe</cp:lastModifiedBy>
  <cp:revision>64</cp:revision>
  <cp:lastPrinted>2011-06-01T21:22:02Z</cp:lastPrinted>
  <dcterms:created xsi:type="dcterms:W3CDTF">2011-04-21T16:39:18Z</dcterms:created>
  <dcterms:modified xsi:type="dcterms:W3CDTF">2011-06-07T14:51:32Z</dcterms:modified>
</cp:coreProperties>
</file>